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8" r:id="rId9"/>
    <p:sldId id="269" r:id="rId10"/>
    <p:sldId id="271" r:id="rId11"/>
    <p:sldId id="272" r:id="rId12"/>
    <p:sldId id="273" r:id="rId13"/>
    <p:sldId id="275" r:id="rId14"/>
    <p:sldId id="276" r:id="rId15"/>
    <p:sldId id="277" r:id="rId16"/>
    <p:sldId id="279" r:id="rId17"/>
    <p:sldId id="280" r:id="rId18"/>
    <p:sldId id="282" r:id="rId19"/>
    <p:sldId id="281" r:id="rId20"/>
    <p:sldId id="297" r:id="rId21"/>
    <p:sldId id="298" r:id="rId22"/>
    <p:sldId id="315" r:id="rId23"/>
    <p:sldId id="319" r:id="rId24"/>
    <p:sldId id="299" r:id="rId25"/>
    <p:sldId id="300" r:id="rId26"/>
    <p:sldId id="302" r:id="rId27"/>
    <p:sldId id="304" r:id="rId28"/>
    <p:sldId id="305" r:id="rId29"/>
    <p:sldId id="306" r:id="rId30"/>
    <p:sldId id="308" r:id="rId31"/>
    <p:sldId id="310" r:id="rId32"/>
    <p:sldId id="311" r:id="rId33"/>
    <p:sldId id="312" r:id="rId34"/>
    <p:sldId id="313" r:id="rId35"/>
    <p:sldId id="320" r:id="rId36"/>
    <p:sldId id="317" r:id="rId37"/>
    <p:sldId id="318" r:id="rId38"/>
    <p:sldId id="321" r:id="rId39"/>
    <p:sldId id="322" r:id="rId40"/>
    <p:sldId id="323" r:id="rId41"/>
    <p:sldId id="324" r:id="rId42"/>
    <p:sldId id="316" r:id="rId43"/>
  </p:sldIdLst>
  <p:sldSz cx="12192000" cy="6858000"/>
  <p:notesSz cx="6858000" cy="12192000"/>
  <p:embeddedFontLst>
    <p:embeddedFont>
      <p:font typeface="MiSans" pitchFamily="2" charset="-122"/>
      <p:regular r:id="rId45"/>
    </p:embeddedFont>
    <p:embeddedFont>
      <p:font typeface="Noto Sans SC" panose="020B0200000000000000" pitchFamily="34" charset="-128"/>
      <p:regular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26" d="100"/>
          <a:sy n="126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29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C270A-1B3B-29BE-7A64-59784DADA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ED583D-4ADE-B734-4440-221CBA9F9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D7224-B6AA-FD10-2443-82DB48996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978ED-D012-3B55-BD0F-0F6F807647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4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DFB68-6F44-4ECC-29D1-048FF181E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0790C-5329-528B-E515-C94236518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0EFF7-06EE-B218-5CDA-2C9DEDD38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54A2-A924-1D5E-2EF1-424CD2C4F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40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1A13-5E55-B934-B79A-76A57E12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052F9-B347-B08F-B76E-A9037F11A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243FF-50E5-9D5B-1DD5-6BD17E801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56C8B-4C1B-C68F-DF71-EB2199CD92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84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DA9FB-7B9D-720B-CA32-844B78C3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147E4-A135-26F6-3B91-3E2B4E80F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B3837-89E3-2A1B-91F3-487FA2596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4785E-DB1E-2D38-04E5-F7896D334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29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A89B6-AC30-66AE-150C-F516DB51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68C1C-E142-6BFC-0F40-85FB4855F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A86690-FA81-5224-5D62-DFBD1BCF8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5B912-02AE-F002-E872-BE9BC8E588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091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4334D-13A0-B099-8786-0A096041E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56048-5971-6DA8-BB31-34B826B6E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16A1C-BE7E-2257-30DF-5B2529ACD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382AB-FDDA-33EC-6CEB-D85513EC2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334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C7EC-7733-74FE-639C-373DC128D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7001BC-B6C9-CE4E-4270-9536CFDEE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BCEC33-8A95-90F5-EC08-9039F4220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16AAE-6BA4-76A3-2E50-A7C1BB422E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74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D9A0E-6EDC-66F3-2B0C-8D39F71E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DFFE05-8908-B86A-CB36-CECDD2417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4A643-12CB-14A9-107A-BB991AC7C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C2C4-25FE-8043-1423-E8F2DD71E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78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ggingface.co/settings/token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2224670"/>
            <a:ext cx="8567166" cy="227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 8: From RAG Workflows to Agents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48335" y="4560570"/>
            <a:ext cx="1597660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463165" y="4560570"/>
            <a:ext cx="173355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4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5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6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7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8034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Ten-Step Document Ingestion Pipeline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" y="25146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hour of rigor here prevents weeks of debugging later. Garbage in, genius out.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175000"/>
            <a:ext cx="2209800" cy="863600"/>
          </a:xfrm>
          <a:custGeom>
            <a:avLst/>
            <a:gdLst/>
            <a:ahLst/>
            <a:cxnLst/>
            <a:rect l="l" t="t" r="r" b="b"/>
            <a:pathLst>
              <a:path w="2209800" h="863600">
                <a:moveTo>
                  <a:pt x="101603" y="0"/>
                </a:moveTo>
                <a:lnTo>
                  <a:pt x="2108197" y="0"/>
                </a:lnTo>
                <a:cubicBezTo>
                  <a:pt x="2164311" y="0"/>
                  <a:pt x="2209800" y="45489"/>
                  <a:pt x="2209800" y="101603"/>
                </a:cubicBezTo>
                <a:lnTo>
                  <a:pt x="2209800" y="761997"/>
                </a:lnTo>
                <a:cubicBezTo>
                  <a:pt x="2209800" y="818111"/>
                  <a:pt x="2164311" y="863600"/>
                  <a:pt x="2108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246981" y="3327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180975"/>
                </a:lnTo>
                <a:lnTo>
                  <a:pt x="108406" y="180975"/>
                </a:lnTo>
                <a:lnTo>
                  <a:pt x="89952" y="162520"/>
                </a:lnTo>
                <a:cubicBezTo>
                  <a:pt x="84356" y="156924"/>
                  <a:pt x="84356" y="147876"/>
                  <a:pt x="89952" y="142339"/>
                </a:cubicBezTo>
                <a:cubicBezTo>
                  <a:pt x="95548" y="136803"/>
                  <a:pt x="104596" y="136743"/>
                  <a:pt x="110133" y="142339"/>
                </a:cubicBezTo>
                <a:lnTo>
                  <a:pt x="152995" y="185202"/>
                </a:lnTo>
                <a:cubicBezTo>
                  <a:pt x="158591" y="190798"/>
                  <a:pt x="158591" y="199846"/>
                  <a:pt x="152995" y="205383"/>
                </a:cubicBezTo>
                <a:lnTo>
                  <a:pt x="110133" y="248245"/>
                </a:lnTo>
                <a:cubicBezTo>
                  <a:pt x="104537" y="253841"/>
                  <a:pt x="95488" y="253841"/>
                  <a:pt x="89952" y="248245"/>
                </a:cubicBezTo>
                <a:cubicBezTo>
                  <a:pt x="84415" y="242649"/>
                  <a:pt x="84356" y="233601"/>
                  <a:pt x="89952" y="228064"/>
                </a:cubicBezTo>
                <a:lnTo>
                  <a:pt x="108406" y="209610"/>
                </a:lnTo>
                <a:lnTo>
                  <a:pt x="0" y="209610"/>
                </a:lnTo>
                <a:lnTo>
                  <a:pt x="0" y="266760"/>
                </a:lnTo>
                <a:cubicBezTo>
                  <a:pt x="0" y="287774"/>
                  <a:pt x="17085" y="304860"/>
                  <a:pt x="38100" y="304860"/>
                </a:cubicBezTo>
                <a:lnTo>
                  <a:pt x="190500" y="304860"/>
                </a:lnTo>
                <a:cubicBezTo>
                  <a:pt x="211515" y="304860"/>
                  <a:pt x="228600" y="287774"/>
                  <a:pt x="228600" y="266760"/>
                </a:cubicBezTo>
                <a:lnTo>
                  <a:pt x="228600" y="101560"/>
                </a:lnTo>
                <a:cubicBezTo>
                  <a:pt x="228600" y="91440"/>
                  <a:pt x="224611" y="81736"/>
                  <a:pt x="217468" y="74593"/>
                </a:cubicBezTo>
                <a:lnTo>
                  <a:pt x="154007" y="11132"/>
                </a:lnTo>
                <a:cubicBezTo>
                  <a:pt x="146864" y="3989"/>
                  <a:pt x="137220" y="0"/>
                  <a:pt x="127099" y="0"/>
                </a:cubicBezTo>
                <a:lnTo>
                  <a:pt x="38100" y="0"/>
                </a:lnTo>
                <a:close/>
                <a:moveTo>
                  <a:pt x="193774" y="104775"/>
                </a:moveTo>
                <a:lnTo>
                  <a:pt x="138113" y="104775"/>
                </a:lnTo>
                <a:cubicBezTo>
                  <a:pt x="130195" y="104775"/>
                  <a:pt x="123825" y="98405"/>
                  <a:pt x="123825" y="90488"/>
                </a:cubicBezTo>
                <a:lnTo>
                  <a:pt x="123825" y="34826"/>
                </a:lnTo>
                <a:lnTo>
                  <a:pt x="193774" y="104775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97892" y="3683000"/>
            <a:ext cx="152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Convert to Text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621161" y="3175000"/>
            <a:ext cx="2209800" cy="863600"/>
          </a:xfrm>
          <a:custGeom>
            <a:avLst/>
            <a:gdLst/>
            <a:ahLst/>
            <a:cxnLst/>
            <a:rect l="l" t="t" r="r" b="b"/>
            <a:pathLst>
              <a:path w="2209800" h="863600">
                <a:moveTo>
                  <a:pt x="101603" y="0"/>
                </a:moveTo>
                <a:lnTo>
                  <a:pt x="2108197" y="0"/>
                </a:lnTo>
                <a:cubicBezTo>
                  <a:pt x="2164311" y="0"/>
                  <a:pt x="2209800" y="45489"/>
                  <a:pt x="2209800" y="101603"/>
                </a:cubicBezTo>
                <a:lnTo>
                  <a:pt x="2209800" y="761997"/>
                </a:lnTo>
                <a:cubicBezTo>
                  <a:pt x="2209800" y="818111"/>
                  <a:pt x="2164311" y="863600"/>
                  <a:pt x="2108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3576241" y="332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4300" y="152400"/>
                </a:moveTo>
                <a:lnTo>
                  <a:pt x="90785" y="175915"/>
                </a:lnTo>
                <a:cubicBezTo>
                  <a:pt x="83284" y="172998"/>
                  <a:pt x="75188" y="171450"/>
                  <a:pt x="66675" y="171450"/>
                </a:cubicBezTo>
                <a:cubicBezTo>
                  <a:pt x="29825" y="171450"/>
                  <a:pt x="0" y="201275"/>
                  <a:pt x="0" y="238125"/>
                </a:cubicBezTo>
                <a:cubicBezTo>
                  <a:pt x="0" y="274975"/>
                  <a:pt x="29825" y="304800"/>
                  <a:pt x="66675" y="304800"/>
                </a:cubicBezTo>
                <a:cubicBezTo>
                  <a:pt x="103525" y="304800"/>
                  <a:pt x="133350" y="274975"/>
                  <a:pt x="133350" y="238125"/>
                </a:cubicBezTo>
                <a:cubicBezTo>
                  <a:pt x="133350" y="229612"/>
                  <a:pt x="131743" y="221516"/>
                  <a:pt x="128885" y="214015"/>
                </a:cubicBezTo>
                <a:lnTo>
                  <a:pt x="297180" y="45720"/>
                </a:lnTo>
                <a:cubicBezTo>
                  <a:pt x="301407" y="41493"/>
                  <a:pt x="301407" y="34707"/>
                  <a:pt x="297180" y="30480"/>
                </a:cubicBezTo>
                <a:cubicBezTo>
                  <a:pt x="280333" y="13633"/>
                  <a:pt x="253067" y="13633"/>
                  <a:pt x="236220" y="30480"/>
                </a:cubicBezTo>
                <a:lnTo>
                  <a:pt x="152400" y="114300"/>
                </a:lnTo>
                <a:lnTo>
                  <a:pt x="128885" y="90785"/>
                </a:lnTo>
                <a:cubicBezTo>
                  <a:pt x="131802" y="83284"/>
                  <a:pt x="133350" y="75188"/>
                  <a:pt x="133350" y="66675"/>
                </a:cubicBezTo>
                <a:cubicBezTo>
                  <a:pt x="133350" y="29825"/>
                  <a:pt x="103525" y="0"/>
                  <a:pt x="66675" y="0"/>
                </a:cubicBezTo>
                <a:cubicBezTo>
                  <a:pt x="29825" y="0"/>
                  <a:pt x="0" y="29825"/>
                  <a:pt x="0" y="66675"/>
                </a:cubicBezTo>
                <a:cubicBezTo>
                  <a:pt x="0" y="103525"/>
                  <a:pt x="29825" y="133350"/>
                  <a:pt x="66675" y="133350"/>
                </a:cubicBezTo>
                <a:cubicBezTo>
                  <a:pt x="75188" y="133350"/>
                  <a:pt x="83284" y="131743"/>
                  <a:pt x="90785" y="128885"/>
                </a:cubicBezTo>
                <a:lnTo>
                  <a:pt x="114300" y="152400"/>
                </a:lnTo>
                <a:close/>
                <a:moveTo>
                  <a:pt x="172581" y="210681"/>
                </a:moveTo>
                <a:lnTo>
                  <a:pt x="236220" y="274320"/>
                </a:lnTo>
                <a:cubicBezTo>
                  <a:pt x="253067" y="291167"/>
                  <a:pt x="280333" y="291167"/>
                  <a:pt x="297180" y="274320"/>
                </a:cubicBezTo>
                <a:cubicBezTo>
                  <a:pt x="301407" y="270093"/>
                  <a:pt x="301407" y="263307"/>
                  <a:pt x="297180" y="259080"/>
                </a:cubicBezTo>
                <a:lnTo>
                  <a:pt x="210681" y="172581"/>
                </a:lnTo>
                <a:lnTo>
                  <a:pt x="172581" y="210681"/>
                </a:lnTo>
                <a:close/>
                <a:moveTo>
                  <a:pt x="38100" y="66675"/>
                </a:moveTo>
                <a:cubicBezTo>
                  <a:pt x="38100" y="50904"/>
                  <a:pt x="50904" y="38100"/>
                  <a:pt x="66675" y="38100"/>
                </a:cubicBezTo>
                <a:cubicBezTo>
                  <a:pt x="82446" y="38100"/>
                  <a:pt x="95250" y="50904"/>
                  <a:pt x="95250" y="66675"/>
                </a:cubicBezTo>
                <a:cubicBezTo>
                  <a:pt x="95250" y="82446"/>
                  <a:pt x="82446" y="95250"/>
                  <a:pt x="66675" y="95250"/>
                </a:cubicBezTo>
                <a:cubicBezTo>
                  <a:pt x="50904" y="95250"/>
                  <a:pt x="38100" y="82446"/>
                  <a:pt x="38100" y="66675"/>
                </a:cubicBezTo>
                <a:close/>
                <a:moveTo>
                  <a:pt x="66675" y="209550"/>
                </a:moveTo>
                <a:cubicBezTo>
                  <a:pt x="82446" y="209550"/>
                  <a:pt x="95250" y="222354"/>
                  <a:pt x="95250" y="238125"/>
                </a:cubicBezTo>
                <a:cubicBezTo>
                  <a:pt x="95250" y="253896"/>
                  <a:pt x="82446" y="266700"/>
                  <a:pt x="66675" y="266700"/>
                </a:cubicBezTo>
                <a:cubicBezTo>
                  <a:pt x="50904" y="266700"/>
                  <a:pt x="38100" y="253896"/>
                  <a:pt x="38100" y="238125"/>
                </a:cubicBezTo>
                <a:cubicBezTo>
                  <a:pt x="38100" y="222354"/>
                  <a:pt x="50904" y="209550"/>
                  <a:pt x="66675" y="20955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018036" y="3683000"/>
            <a:ext cx="142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Split Sections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988520" y="3175000"/>
            <a:ext cx="2209800" cy="863600"/>
          </a:xfrm>
          <a:custGeom>
            <a:avLst/>
            <a:gdLst/>
            <a:ahLst/>
            <a:cxnLst/>
            <a:rect l="l" t="t" r="r" b="b"/>
            <a:pathLst>
              <a:path w="2209800" h="863600">
                <a:moveTo>
                  <a:pt x="101603" y="0"/>
                </a:moveTo>
                <a:lnTo>
                  <a:pt x="2108197" y="0"/>
                </a:lnTo>
                <a:cubicBezTo>
                  <a:pt x="2164311" y="0"/>
                  <a:pt x="2209800" y="45489"/>
                  <a:pt x="2209800" y="101603"/>
                </a:cubicBezTo>
                <a:lnTo>
                  <a:pt x="2209800" y="761997"/>
                </a:lnTo>
                <a:cubicBezTo>
                  <a:pt x="2209800" y="818111"/>
                  <a:pt x="2164311" y="863600"/>
                  <a:pt x="2108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924352" y="3327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06263" y="247650"/>
                </a:moveTo>
                <a:lnTo>
                  <a:pt x="179487" y="247650"/>
                </a:lnTo>
                <a:lnTo>
                  <a:pt x="218361" y="208776"/>
                </a:lnTo>
                <a:lnTo>
                  <a:pt x="115074" y="105489"/>
                </a:lnTo>
                <a:lnTo>
                  <a:pt x="39648" y="180915"/>
                </a:lnTo>
                <a:lnTo>
                  <a:pt x="106323" y="247590"/>
                </a:lnTo>
                <a:close/>
                <a:moveTo>
                  <a:pt x="133350" y="285750"/>
                </a:moveTo>
                <a:lnTo>
                  <a:pt x="106263" y="285750"/>
                </a:lnTo>
                <a:cubicBezTo>
                  <a:pt x="96143" y="285750"/>
                  <a:pt x="86439" y="281761"/>
                  <a:pt x="79296" y="274618"/>
                </a:cubicBezTo>
                <a:lnTo>
                  <a:pt x="10120" y="205383"/>
                </a:lnTo>
                <a:cubicBezTo>
                  <a:pt x="3631" y="198894"/>
                  <a:pt x="0" y="190143"/>
                  <a:pt x="0" y="180975"/>
                </a:cubicBezTo>
                <a:cubicBezTo>
                  <a:pt x="0" y="171807"/>
                  <a:pt x="3631" y="163056"/>
                  <a:pt x="10120" y="156567"/>
                </a:cubicBezTo>
                <a:lnTo>
                  <a:pt x="156567" y="10120"/>
                </a:lnTo>
                <a:cubicBezTo>
                  <a:pt x="163056" y="3631"/>
                  <a:pt x="171807" y="0"/>
                  <a:pt x="180975" y="0"/>
                </a:cubicBezTo>
                <a:cubicBezTo>
                  <a:pt x="190143" y="0"/>
                  <a:pt x="198894" y="3631"/>
                  <a:pt x="205383" y="10120"/>
                </a:cubicBezTo>
                <a:lnTo>
                  <a:pt x="313730" y="118467"/>
                </a:lnTo>
                <a:cubicBezTo>
                  <a:pt x="320219" y="124956"/>
                  <a:pt x="323850" y="133707"/>
                  <a:pt x="323850" y="142875"/>
                </a:cubicBezTo>
                <a:cubicBezTo>
                  <a:pt x="323850" y="152043"/>
                  <a:pt x="320219" y="160794"/>
                  <a:pt x="313730" y="167283"/>
                </a:cubicBezTo>
                <a:lnTo>
                  <a:pt x="233363" y="247650"/>
                </a:lnTo>
                <a:lnTo>
                  <a:pt x="304800" y="247650"/>
                </a:lnTo>
                <a:cubicBezTo>
                  <a:pt x="315337" y="247650"/>
                  <a:pt x="323850" y="256163"/>
                  <a:pt x="323850" y="266700"/>
                </a:cubicBezTo>
                <a:cubicBezTo>
                  <a:pt x="323850" y="277237"/>
                  <a:pt x="315337" y="285750"/>
                  <a:pt x="304800" y="285750"/>
                </a:cubicBezTo>
                <a:lnTo>
                  <a:pt x="133350" y="285750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170686" y="3683000"/>
            <a:ext cx="1854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Remove Boilerplate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355681" y="3175000"/>
            <a:ext cx="2209800" cy="863600"/>
          </a:xfrm>
          <a:custGeom>
            <a:avLst/>
            <a:gdLst/>
            <a:ahLst/>
            <a:cxnLst/>
            <a:rect l="l" t="t" r="r" b="b"/>
            <a:pathLst>
              <a:path w="2209800" h="863600">
                <a:moveTo>
                  <a:pt x="101603" y="0"/>
                </a:moveTo>
                <a:lnTo>
                  <a:pt x="2108197" y="0"/>
                </a:lnTo>
                <a:cubicBezTo>
                  <a:pt x="2164311" y="0"/>
                  <a:pt x="2209800" y="45489"/>
                  <a:pt x="2209800" y="101603"/>
                </a:cubicBezTo>
                <a:lnTo>
                  <a:pt x="2209800" y="761997"/>
                </a:lnTo>
                <a:cubicBezTo>
                  <a:pt x="2209800" y="818111"/>
                  <a:pt x="2164311" y="863600"/>
                  <a:pt x="2108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8291711" y="3327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4408" y="-14823"/>
                </a:moveTo>
                <a:cubicBezTo>
                  <a:pt x="18812" y="-20419"/>
                  <a:pt x="9763" y="-20419"/>
                  <a:pt x="4227" y="-14823"/>
                </a:cubicBezTo>
                <a:cubicBezTo>
                  <a:pt x="-1310" y="-9227"/>
                  <a:pt x="-1369" y="-179"/>
                  <a:pt x="4167" y="5417"/>
                </a:cubicBezTo>
                <a:lnTo>
                  <a:pt x="318492" y="319742"/>
                </a:lnTo>
                <a:cubicBezTo>
                  <a:pt x="324088" y="325338"/>
                  <a:pt x="333137" y="325338"/>
                  <a:pt x="338673" y="319742"/>
                </a:cubicBezTo>
                <a:cubicBezTo>
                  <a:pt x="344210" y="314146"/>
                  <a:pt x="344269" y="305098"/>
                  <a:pt x="338673" y="299561"/>
                </a:cubicBezTo>
                <a:lnTo>
                  <a:pt x="192107" y="152936"/>
                </a:lnTo>
                <a:lnTo>
                  <a:pt x="219194" y="57150"/>
                </a:lnTo>
                <a:lnTo>
                  <a:pt x="280392" y="57150"/>
                </a:lnTo>
                <a:lnTo>
                  <a:pt x="276820" y="71557"/>
                </a:lnTo>
                <a:cubicBezTo>
                  <a:pt x="274260" y="81736"/>
                  <a:pt x="280452" y="92095"/>
                  <a:pt x="290691" y="94655"/>
                </a:cubicBezTo>
                <a:cubicBezTo>
                  <a:pt x="300930" y="97215"/>
                  <a:pt x="311229" y="91023"/>
                  <a:pt x="313789" y="80784"/>
                </a:cubicBezTo>
                <a:lnTo>
                  <a:pt x="320338" y="54531"/>
                </a:lnTo>
                <a:cubicBezTo>
                  <a:pt x="324803" y="36493"/>
                  <a:pt x="311170" y="19050"/>
                  <a:pt x="292596" y="19050"/>
                </a:cubicBezTo>
                <a:lnTo>
                  <a:pt x="102691" y="19050"/>
                </a:lnTo>
                <a:cubicBezTo>
                  <a:pt x="90904" y="19050"/>
                  <a:pt x="80486" y="26253"/>
                  <a:pt x="76200" y="36969"/>
                </a:cubicBezTo>
                <a:lnTo>
                  <a:pt x="24408" y="-14823"/>
                </a:lnTo>
                <a:close/>
                <a:moveTo>
                  <a:pt x="107394" y="68163"/>
                </a:moveTo>
                <a:lnTo>
                  <a:pt x="110133" y="57150"/>
                </a:lnTo>
                <a:lnTo>
                  <a:pt x="179606" y="57150"/>
                </a:lnTo>
                <a:lnTo>
                  <a:pt x="161270" y="122039"/>
                </a:lnTo>
                <a:lnTo>
                  <a:pt x="107394" y="68163"/>
                </a:lnTo>
                <a:close/>
                <a:moveTo>
                  <a:pt x="143470" y="185023"/>
                </a:moveTo>
                <a:lnTo>
                  <a:pt x="125790" y="247650"/>
                </a:lnTo>
                <a:lnTo>
                  <a:pt x="95250" y="247650"/>
                </a:lnTo>
                <a:cubicBezTo>
                  <a:pt x="84713" y="247650"/>
                  <a:pt x="76200" y="256163"/>
                  <a:pt x="76200" y="266700"/>
                </a:cubicBezTo>
                <a:cubicBezTo>
                  <a:pt x="76200" y="277237"/>
                  <a:pt x="84713" y="285750"/>
                  <a:pt x="95250" y="285750"/>
                </a:cubicBezTo>
                <a:lnTo>
                  <a:pt x="190500" y="285750"/>
                </a:lnTo>
                <a:cubicBezTo>
                  <a:pt x="201037" y="285750"/>
                  <a:pt x="209550" y="277237"/>
                  <a:pt x="209550" y="266700"/>
                </a:cubicBezTo>
                <a:cubicBezTo>
                  <a:pt x="209550" y="256163"/>
                  <a:pt x="201037" y="247650"/>
                  <a:pt x="190500" y="247650"/>
                </a:cubicBezTo>
                <a:lnTo>
                  <a:pt x="165378" y="247650"/>
                </a:lnTo>
                <a:lnTo>
                  <a:pt x="174367" y="215920"/>
                </a:lnTo>
                <a:lnTo>
                  <a:pt x="143470" y="185023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706320" y="3683000"/>
            <a:ext cx="1511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Normalize Text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723041" y="3175000"/>
            <a:ext cx="2209800" cy="863600"/>
          </a:xfrm>
          <a:custGeom>
            <a:avLst/>
            <a:gdLst/>
            <a:ahLst/>
            <a:cxnLst/>
            <a:rect l="l" t="t" r="r" b="b"/>
            <a:pathLst>
              <a:path w="2209800" h="863600">
                <a:moveTo>
                  <a:pt x="101603" y="0"/>
                </a:moveTo>
                <a:lnTo>
                  <a:pt x="2108197" y="0"/>
                </a:lnTo>
                <a:cubicBezTo>
                  <a:pt x="2164311" y="0"/>
                  <a:pt x="2209800" y="45489"/>
                  <a:pt x="2209800" y="101603"/>
                </a:cubicBezTo>
                <a:lnTo>
                  <a:pt x="2209800" y="761997"/>
                </a:lnTo>
                <a:cubicBezTo>
                  <a:pt x="2209800" y="818111"/>
                  <a:pt x="2164311" y="863600"/>
                  <a:pt x="2108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10696972" y="33274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0" y="38100"/>
                </a:moveTo>
                <a:cubicBezTo>
                  <a:pt x="0" y="27563"/>
                  <a:pt x="8513" y="19050"/>
                  <a:pt x="19050" y="19050"/>
                </a:cubicBezTo>
                <a:lnTo>
                  <a:pt x="76200" y="19050"/>
                </a:lnTo>
                <a:cubicBezTo>
                  <a:pt x="86737" y="19050"/>
                  <a:pt x="95250" y="27563"/>
                  <a:pt x="95250" y="38100"/>
                </a:cubicBezTo>
                <a:cubicBezTo>
                  <a:pt x="95250" y="48637"/>
                  <a:pt x="86737" y="57150"/>
                  <a:pt x="76200" y="57150"/>
                </a:cubicBezTo>
                <a:lnTo>
                  <a:pt x="66675" y="57150"/>
                </a:lnTo>
                <a:lnTo>
                  <a:pt x="66675" y="123825"/>
                </a:lnTo>
                <a:lnTo>
                  <a:pt x="200025" y="123825"/>
                </a:lnTo>
                <a:lnTo>
                  <a:pt x="200025" y="57150"/>
                </a:lnTo>
                <a:lnTo>
                  <a:pt x="190500" y="57150"/>
                </a:lnTo>
                <a:cubicBezTo>
                  <a:pt x="179963" y="57150"/>
                  <a:pt x="171450" y="48637"/>
                  <a:pt x="171450" y="38100"/>
                </a:cubicBezTo>
                <a:cubicBezTo>
                  <a:pt x="171450" y="27563"/>
                  <a:pt x="179963" y="19050"/>
                  <a:pt x="190500" y="19050"/>
                </a:cubicBezTo>
                <a:lnTo>
                  <a:pt x="247650" y="19050"/>
                </a:lnTo>
                <a:cubicBezTo>
                  <a:pt x="258187" y="19050"/>
                  <a:pt x="266700" y="27563"/>
                  <a:pt x="266700" y="38100"/>
                </a:cubicBezTo>
                <a:cubicBezTo>
                  <a:pt x="266700" y="48637"/>
                  <a:pt x="258187" y="57150"/>
                  <a:pt x="247650" y="57150"/>
                </a:cubicBezTo>
                <a:lnTo>
                  <a:pt x="238125" y="57150"/>
                </a:lnTo>
                <a:lnTo>
                  <a:pt x="238125" y="247650"/>
                </a:lnTo>
                <a:lnTo>
                  <a:pt x="247650" y="247650"/>
                </a:lnTo>
                <a:cubicBezTo>
                  <a:pt x="258187" y="247650"/>
                  <a:pt x="266700" y="256163"/>
                  <a:pt x="266700" y="266700"/>
                </a:cubicBezTo>
                <a:cubicBezTo>
                  <a:pt x="266700" y="277237"/>
                  <a:pt x="258187" y="285750"/>
                  <a:pt x="247650" y="285750"/>
                </a:cubicBezTo>
                <a:lnTo>
                  <a:pt x="190500" y="285750"/>
                </a:lnTo>
                <a:cubicBezTo>
                  <a:pt x="179963" y="285750"/>
                  <a:pt x="171450" y="277237"/>
                  <a:pt x="171450" y="266700"/>
                </a:cubicBezTo>
                <a:cubicBezTo>
                  <a:pt x="171450" y="256163"/>
                  <a:pt x="179963" y="247650"/>
                  <a:pt x="190500" y="247650"/>
                </a:cubicBezTo>
                <a:lnTo>
                  <a:pt x="200025" y="247650"/>
                </a:lnTo>
                <a:lnTo>
                  <a:pt x="200025" y="161925"/>
                </a:lnTo>
                <a:lnTo>
                  <a:pt x="66675" y="161925"/>
                </a:lnTo>
                <a:lnTo>
                  <a:pt x="66675" y="247650"/>
                </a:lnTo>
                <a:lnTo>
                  <a:pt x="76200" y="247650"/>
                </a:lnTo>
                <a:cubicBezTo>
                  <a:pt x="86737" y="247650"/>
                  <a:pt x="95250" y="256163"/>
                  <a:pt x="95250" y="266700"/>
                </a:cubicBezTo>
                <a:cubicBezTo>
                  <a:pt x="95250" y="277237"/>
                  <a:pt x="86737" y="285750"/>
                  <a:pt x="76200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cubicBezTo>
                  <a:pt x="0" y="256163"/>
                  <a:pt x="8513" y="247650"/>
                  <a:pt x="19050" y="247650"/>
                </a:cubicBezTo>
                <a:lnTo>
                  <a:pt x="28575" y="247650"/>
                </a:lnTo>
                <a:lnTo>
                  <a:pt x="28575" y="57150"/>
                </a:lnTo>
                <a:lnTo>
                  <a:pt x="19050" y="57150"/>
                </a:lnTo>
                <a:cubicBezTo>
                  <a:pt x="8513" y="57150"/>
                  <a:pt x="0" y="48637"/>
                  <a:pt x="0" y="3810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137180" y="3683000"/>
            <a:ext cx="1384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Extract Titles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254000" y="4191000"/>
            <a:ext cx="2209800" cy="863600"/>
          </a:xfrm>
          <a:custGeom>
            <a:avLst/>
            <a:gdLst/>
            <a:ahLst/>
            <a:cxnLst/>
            <a:rect l="l" t="t" r="r" b="b"/>
            <a:pathLst>
              <a:path w="2209800" h="863600">
                <a:moveTo>
                  <a:pt x="101603" y="0"/>
                </a:moveTo>
                <a:lnTo>
                  <a:pt x="2108197" y="0"/>
                </a:lnTo>
                <a:cubicBezTo>
                  <a:pt x="2164311" y="0"/>
                  <a:pt x="2209800" y="45489"/>
                  <a:pt x="2209800" y="101603"/>
                </a:cubicBezTo>
                <a:lnTo>
                  <a:pt x="2209800" y="761997"/>
                </a:lnTo>
                <a:cubicBezTo>
                  <a:pt x="2209800" y="818111"/>
                  <a:pt x="2164311" y="863600"/>
                  <a:pt x="2108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1189831" y="4343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38839" y="23277"/>
                </a:moveTo>
                <a:lnTo>
                  <a:pt x="327065" y="112752"/>
                </a:lnTo>
                <a:cubicBezTo>
                  <a:pt x="343555" y="129480"/>
                  <a:pt x="343555" y="156270"/>
                  <a:pt x="327065" y="172998"/>
                </a:cubicBezTo>
                <a:lnTo>
                  <a:pt x="233958" y="267236"/>
                </a:lnTo>
                <a:cubicBezTo>
                  <a:pt x="228421" y="272832"/>
                  <a:pt x="219373" y="272891"/>
                  <a:pt x="213777" y="267355"/>
                </a:cubicBezTo>
                <a:cubicBezTo>
                  <a:pt x="208181" y="261818"/>
                  <a:pt x="208121" y="252770"/>
                  <a:pt x="213658" y="247174"/>
                </a:cubicBezTo>
                <a:lnTo>
                  <a:pt x="306765" y="152876"/>
                </a:lnTo>
                <a:cubicBezTo>
                  <a:pt x="312241" y="147340"/>
                  <a:pt x="312241" y="138351"/>
                  <a:pt x="306765" y="132814"/>
                </a:cubicBezTo>
                <a:lnTo>
                  <a:pt x="218480" y="43398"/>
                </a:lnTo>
                <a:cubicBezTo>
                  <a:pt x="212943" y="37802"/>
                  <a:pt x="213003" y="28754"/>
                  <a:pt x="218599" y="23217"/>
                </a:cubicBezTo>
                <a:cubicBezTo>
                  <a:pt x="224195" y="17681"/>
                  <a:pt x="233243" y="17740"/>
                  <a:pt x="238780" y="23336"/>
                </a:cubicBezTo>
                <a:close/>
                <a:moveTo>
                  <a:pt x="19110" y="136624"/>
                </a:moveTo>
                <a:lnTo>
                  <a:pt x="19110" y="57150"/>
                </a:lnTo>
                <a:cubicBezTo>
                  <a:pt x="19110" y="36135"/>
                  <a:pt x="36195" y="19050"/>
                  <a:pt x="57210" y="19050"/>
                </a:cubicBezTo>
                <a:lnTo>
                  <a:pt x="136684" y="19050"/>
                </a:lnTo>
                <a:cubicBezTo>
                  <a:pt x="146804" y="19050"/>
                  <a:pt x="156508" y="23039"/>
                  <a:pt x="163651" y="30182"/>
                </a:cubicBezTo>
                <a:lnTo>
                  <a:pt x="249376" y="115907"/>
                </a:lnTo>
                <a:cubicBezTo>
                  <a:pt x="264259" y="130790"/>
                  <a:pt x="264259" y="154900"/>
                  <a:pt x="249376" y="169783"/>
                </a:cubicBezTo>
                <a:lnTo>
                  <a:pt x="169902" y="249257"/>
                </a:lnTo>
                <a:cubicBezTo>
                  <a:pt x="155019" y="264140"/>
                  <a:pt x="130909" y="264140"/>
                  <a:pt x="116026" y="249257"/>
                </a:cubicBezTo>
                <a:lnTo>
                  <a:pt x="30301" y="163532"/>
                </a:lnTo>
                <a:cubicBezTo>
                  <a:pt x="23158" y="156389"/>
                  <a:pt x="19169" y="146685"/>
                  <a:pt x="19169" y="136565"/>
                </a:cubicBezTo>
                <a:close/>
                <a:moveTo>
                  <a:pt x="104835" y="85725"/>
                </a:moveTo>
                <a:cubicBezTo>
                  <a:pt x="104835" y="75211"/>
                  <a:pt x="96299" y="66675"/>
                  <a:pt x="85785" y="66675"/>
                </a:cubicBezTo>
                <a:cubicBezTo>
                  <a:pt x="75271" y="66675"/>
                  <a:pt x="66735" y="75211"/>
                  <a:pt x="66735" y="85725"/>
                </a:cubicBezTo>
                <a:cubicBezTo>
                  <a:pt x="66735" y="96239"/>
                  <a:pt x="75271" y="104775"/>
                  <a:pt x="85785" y="104775"/>
                </a:cubicBezTo>
                <a:cubicBezTo>
                  <a:pt x="96299" y="104775"/>
                  <a:pt x="104835" y="96239"/>
                  <a:pt x="104835" y="85725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44128" y="4699000"/>
            <a:ext cx="143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Add Metadata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2621161" y="4191000"/>
            <a:ext cx="2209800" cy="863600"/>
          </a:xfrm>
          <a:custGeom>
            <a:avLst/>
            <a:gdLst/>
            <a:ahLst/>
            <a:cxnLst/>
            <a:rect l="l" t="t" r="r" b="b"/>
            <a:pathLst>
              <a:path w="2209800" h="863600">
                <a:moveTo>
                  <a:pt x="101603" y="0"/>
                </a:moveTo>
                <a:lnTo>
                  <a:pt x="2108197" y="0"/>
                </a:lnTo>
                <a:cubicBezTo>
                  <a:pt x="2164311" y="0"/>
                  <a:pt x="2209800" y="45489"/>
                  <a:pt x="2209800" y="101603"/>
                </a:cubicBezTo>
                <a:lnTo>
                  <a:pt x="2209800" y="761997"/>
                </a:lnTo>
                <a:cubicBezTo>
                  <a:pt x="2209800" y="818111"/>
                  <a:pt x="2164311" y="863600"/>
                  <a:pt x="2108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3576241" y="4343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350" y="0"/>
                </a:moveTo>
                <a:cubicBezTo>
                  <a:pt x="154365" y="0"/>
                  <a:pt x="171450" y="12799"/>
                  <a:pt x="171450" y="28575"/>
                </a:cubicBezTo>
                <a:cubicBezTo>
                  <a:pt x="171450" y="34766"/>
                  <a:pt x="168831" y="40481"/>
                  <a:pt x="164306" y="45184"/>
                </a:cubicBezTo>
                <a:cubicBezTo>
                  <a:pt x="160377" y="49292"/>
                  <a:pt x="157163" y="54293"/>
                  <a:pt x="157163" y="60008"/>
                </a:cubicBezTo>
                <a:cubicBezTo>
                  <a:pt x="157163" y="68937"/>
                  <a:pt x="164425" y="76200"/>
                  <a:pt x="173355" y="76200"/>
                </a:cubicBezTo>
                <a:lnTo>
                  <a:pt x="200025" y="76200"/>
                </a:lnTo>
                <a:cubicBezTo>
                  <a:pt x="215801" y="76200"/>
                  <a:pt x="228600" y="88999"/>
                  <a:pt x="228600" y="104775"/>
                </a:cubicBezTo>
                <a:lnTo>
                  <a:pt x="228600" y="131445"/>
                </a:lnTo>
                <a:cubicBezTo>
                  <a:pt x="228600" y="140375"/>
                  <a:pt x="235863" y="147638"/>
                  <a:pt x="244793" y="147638"/>
                </a:cubicBezTo>
                <a:cubicBezTo>
                  <a:pt x="250448" y="147638"/>
                  <a:pt x="255508" y="144423"/>
                  <a:pt x="259616" y="140494"/>
                </a:cubicBezTo>
                <a:cubicBezTo>
                  <a:pt x="264319" y="136029"/>
                  <a:pt x="270034" y="133350"/>
                  <a:pt x="276225" y="133350"/>
                </a:cubicBezTo>
                <a:cubicBezTo>
                  <a:pt x="292001" y="133350"/>
                  <a:pt x="304800" y="150435"/>
                  <a:pt x="304800" y="171450"/>
                </a:cubicBezTo>
                <a:cubicBezTo>
                  <a:pt x="304800" y="192465"/>
                  <a:pt x="292001" y="209550"/>
                  <a:pt x="276225" y="209550"/>
                </a:cubicBezTo>
                <a:cubicBezTo>
                  <a:pt x="270034" y="209550"/>
                  <a:pt x="264259" y="206931"/>
                  <a:pt x="259616" y="202406"/>
                </a:cubicBezTo>
                <a:cubicBezTo>
                  <a:pt x="255508" y="198477"/>
                  <a:pt x="250507" y="195263"/>
                  <a:pt x="244793" y="195263"/>
                </a:cubicBezTo>
                <a:cubicBezTo>
                  <a:pt x="235863" y="195263"/>
                  <a:pt x="228600" y="202525"/>
                  <a:pt x="228600" y="211455"/>
                </a:cubicBezTo>
                <a:lnTo>
                  <a:pt x="228600" y="276225"/>
                </a:lnTo>
                <a:cubicBezTo>
                  <a:pt x="228600" y="292001"/>
                  <a:pt x="215801" y="304800"/>
                  <a:pt x="200025" y="304800"/>
                </a:cubicBezTo>
                <a:lnTo>
                  <a:pt x="166211" y="304800"/>
                </a:lnTo>
                <a:cubicBezTo>
                  <a:pt x="158591" y="304800"/>
                  <a:pt x="152400" y="298609"/>
                  <a:pt x="152400" y="290989"/>
                </a:cubicBezTo>
                <a:cubicBezTo>
                  <a:pt x="152400" y="285512"/>
                  <a:pt x="155853" y="280690"/>
                  <a:pt x="160258" y="277416"/>
                </a:cubicBezTo>
                <a:cubicBezTo>
                  <a:pt x="167164" y="272236"/>
                  <a:pt x="171450" y="265093"/>
                  <a:pt x="171450" y="257175"/>
                </a:cubicBezTo>
                <a:cubicBezTo>
                  <a:pt x="171450" y="241399"/>
                  <a:pt x="154365" y="228600"/>
                  <a:pt x="133350" y="228600"/>
                </a:cubicBezTo>
                <a:cubicBezTo>
                  <a:pt x="112335" y="228600"/>
                  <a:pt x="95250" y="241399"/>
                  <a:pt x="95250" y="257175"/>
                </a:cubicBezTo>
                <a:cubicBezTo>
                  <a:pt x="95250" y="265093"/>
                  <a:pt x="99536" y="272236"/>
                  <a:pt x="106442" y="277416"/>
                </a:cubicBezTo>
                <a:cubicBezTo>
                  <a:pt x="110847" y="280690"/>
                  <a:pt x="114300" y="285452"/>
                  <a:pt x="114300" y="290989"/>
                </a:cubicBezTo>
                <a:cubicBezTo>
                  <a:pt x="114300" y="298609"/>
                  <a:pt x="108109" y="304800"/>
                  <a:pt x="100489" y="304800"/>
                </a:cubicBezTo>
                <a:lnTo>
                  <a:pt x="28575" y="304800"/>
                </a:lnTo>
                <a:cubicBezTo>
                  <a:pt x="12799" y="304800"/>
                  <a:pt x="0" y="292001"/>
                  <a:pt x="0" y="276225"/>
                </a:cubicBezTo>
                <a:lnTo>
                  <a:pt x="0" y="204311"/>
                </a:lnTo>
                <a:cubicBezTo>
                  <a:pt x="0" y="196691"/>
                  <a:pt x="6191" y="190500"/>
                  <a:pt x="13811" y="190500"/>
                </a:cubicBezTo>
                <a:cubicBezTo>
                  <a:pt x="19288" y="190500"/>
                  <a:pt x="24110" y="193953"/>
                  <a:pt x="27384" y="198358"/>
                </a:cubicBezTo>
                <a:cubicBezTo>
                  <a:pt x="32564" y="205264"/>
                  <a:pt x="39707" y="209550"/>
                  <a:pt x="47625" y="209550"/>
                </a:cubicBezTo>
                <a:cubicBezTo>
                  <a:pt x="63401" y="209550"/>
                  <a:pt x="76200" y="192465"/>
                  <a:pt x="76200" y="171450"/>
                </a:cubicBezTo>
                <a:cubicBezTo>
                  <a:pt x="76200" y="150435"/>
                  <a:pt x="63401" y="133350"/>
                  <a:pt x="47625" y="133350"/>
                </a:cubicBezTo>
                <a:cubicBezTo>
                  <a:pt x="39707" y="133350"/>
                  <a:pt x="32564" y="137636"/>
                  <a:pt x="27384" y="144542"/>
                </a:cubicBezTo>
                <a:cubicBezTo>
                  <a:pt x="24110" y="148947"/>
                  <a:pt x="19348" y="152400"/>
                  <a:pt x="13811" y="152400"/>
                </a:cubicBezTo>
                <a:cubicBezTo>
                  <a:pt x="6191" y="152400"/>
                  <a:pt x="0" y="146209"/>
                  <a:pt x="0" y="138589"/>
                </a:cubicBezTo>
                <a:lnTo>
                  <a:pt x="0" y="104775"/>
                </a:lnTo>
                <a:cubicBezTo>
                  <a:pt x="0" y="88999"/>
                  <a:pt x="12799" y="76200"/>
                  <a:pt x="28575" y="76200"/>
                </a:cubicBezTo>
                <a:lnTo>
                  <a:pt x="93345" y="76200"/>
                </a:lnTo>
                <a:cubicBezTo>
                  <a:pt x="102275" y="76200"/>
                  <a:pt x="109537" y="68937"/>
                  <a:pt x="109537" y="60007"/>
                </a:cubicBezTo>
                <a:cubicBezTo>
                  <a:pt x="109537" y="54352"/>
                  <a:pt x="106323" y="49292"/>
                  <a:pt x="102394" y="45184"/>
                </a:cubicBezTo>
                <a:cubicBezTo>
                  <a:pt x="97929" y="40481"/>
                  <a:pt x="95250" y="34766"/>
                  <a:pt x="95250" y="28575"/>
                </a:cubicBezTo>
                <a:cubicBezTo>
                  <a:pt x="95250" y="12799"/>
                  <a:pt x="112335" y="0"/>
                  <a:pt x="13335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2940645" y="4699000"/>
            <a:ext cx="1574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Smart Chunking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988520" y="4191000"/>
            <a:ext cx="2209800" cy="863600"/>
          </a:xfrm>
          <a:custGeom>
            <a:avLst/>
            <a:gdLst/>
            <a:ahLst/>
            <a:cxnLst/>
            <a:rect l="l" t="t" r="r" b="b"/>
            <a:pathLst>
              <a:path w="2209800" h="863600">
                <a:moveTo>
                  <a:pt x="101603" y="0"/>
                </a:moveTo>
                <a:lnTo>
                  <a:pt x="2108197" y="0"/>
                </a:lnTo>
                <a:cubicBezTo>
                  <a:pt x="2164311" y="0"/>
                  <a:pt x="2209800" y="45489"/>
                  <a:pt x="2209800" y="101603"/>
                </a:cubicBezTo>
                <a:lnTo>
                  <a:pt x="2209800" y="761997"/>
                </a:lnTo>
                <a:cubicBezTo>
                  <a:pt x="2209800" y="818111"/>
                  <a:pt x="2164311" y="863600"/>
                  <a:pt x="2108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5943402" y="4343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529" y="-1488"/>
                </a:moveTo>
                <a:cubicBezTo>
                  <a:pt x="145316" y="-8275"/>
                  <a:pt x="159841" y="-8275"/>
                  <a:pt x="171629" y="-1488"/>
                </a:cubicBezTo>
                <a:lnTo>
                  <a:pt x="276344" y="58936"/>
                </a:lnTo>
                <a:cubicBezTo>
                  <a:pt x="288131" y="65723"/>
                  <a:pt x="295394" y="78343"/>
                  <a:pt x="295394" y="91916"/>
                </a:cubicBezTo>
                <a:lnTo>
                  <a:pt x="295394" y="212765"/>
                </a:lnTo>
                <a:cubicBezTo>
                  <a:pt x="295394" y="226397"/>
                  <a:pt x="288131" y="238958"/>
                  <a:pt x="276344" y="245745"/>
                </a:cubicBezTo>
                <a:lnTo>
                  <a:pt x="171629" y="306288"/>
                </a:lnTo>
                <a:cubicBezTo>
                  <a:pt x="159841" y="313075"/>
                  <a:pt x="145316" y="313075"/>
                  <a:pt x="133529" y="306288"/>
                </a:cubicBezTo>
                <a:lnTo>
                  <a:pt x="28873" y="245864"/>
                </a:lnTo>
                <a:cubicBezTo>
                  <a:pt x="17085" y="239078"/>
                  <a:pt x="9823" y="226457"/>
                  <a:pt x="9823" y="212884"/>
                </a:cubicBezTo>
                <a:lnTo>
                  <a:pt x="9823" y="92035"/>
                </a:lnTo>
                <a:cubicBezTo>
                  <a:pt x="9823" y="78403"/>
                  <a:pt x="17085" y="65842"/>
                  <a:pt x="28873" y="59055"/>
                </a:cubicBezTo>
                <a:lnTo>
                  <a:pt x="133529" y="-1488"/>
                </a:lnTo>
                <a:close/>
                <a:moveTo>
                  <a:pt x="257235" y="212824"/>
                </a:moveTo>
                <a:lnTo>
                  <a:pt x="257235" y="113943"/>
                </a:lnTo>
                <a:lnTo>
                  <a:pt x="171629" y="163354"/>
                </a:lnTo>
                <a:lnTo>
                  <a:pt x="171629" y="262235"/>
                </a:lnTo>
                <a:lnTo>
                  <a:pt x="257235" y="212824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336977" y="4699000"/>
            <a:ext cx="152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Embed &amp; Store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7355681" y="4191000"/>
            <a:ext cx="2209800" cy="863600"/>
          </a:xfrm>
          <a:custGeom>
            <a:avLst/>
            <a:gdLst/>
            <a:ahLst/>
            <a:cxnLst/>
            <a:rect l="l" t="t" r="r" b="b"/>
            <a:pathLst>
              <a:path w="2209800" h="863600">
                <a:moveTo>
                  <a:pt x="101603" y="0"/>
                </a:moveTo>
                <a:lnTo>
                  <a:pt x="2108197" y="0"/>
                </a:lnTo>
                <a:cubicBezTo>
                  <a:pt x="2164311" y="0"/>
                  <a:pt x="2209800" y="45489"/>
                  <a:pt x="2209800" y="101603"/>
                </a:cubicBezTo>
                <a:lnTo>
                  <a:pt x="2209800" y="761997"/>
                </a:lnTo>
                <a:cubicBezTo>
                  <a:pt x="2209800" y="818111"/>
                  <a:pt x="2164311" y="863600"/>
                  <a:pt x="2108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7"/>
          <p:cNvSpPr/>
          <p:nvPr/>
        </p:nvSpPr>
        <p:spPr>
          <a:xfrm>
            <a:off x="8310761" y="4343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7707511" y="4699000"/>
            <a:ext cx="1511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9. Verify Samples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723041" y="4191000"/>
            <a:ext cx="2209800" cy="863600"/>
          </a:xfrm>
          <a:custGeom>
            <a:avLst/>
            <a:gdLst/>
            <a:ahLst/>
            <a:cxnLst/>
            <a:rect l="l" t="t" r="r" b="b"/>
            <a:pathLst>
              <a:path w="2209800" h="863600">
                <a:moveTo>
                  <a:pt x="101603" y="0"/>
                </a:moveTo>
                <a:lnTo>
                  <a:pt x="2108197" y="0"/>
                </a:lnTo>
                <a:cubicBezTo>
                  <a:pt x="2164311" y="0"/>
                  <a:pt x="2209800" y="45489"/>
                  <a:pt x="2209800" y="101603"/>
                </a:cubicBezTo>
                <a:lnTo>
                  <a:pt x="2209800" y="761997"/>
                </a:lnTo>
                <a:cubicBezTo>
                  <a:pt x="2209800" y="818111"/>
                  <a:pt x="2164311" y="863600"/>
                  <a:pt x="2108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10677922" y="4343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810" y="114300"/>
                </a:moveTo>
                <a:lnTo>
                  <a:pt x="290513" y="114300"/>
                </a:lnTo>
                <a:cubicBezTo>
                  <a:pt x="298430" y="114300"/>
                  <a:pt x="304800" y="107930"/>
                  <a:pt x="304800" y="100013"/>
                </a:cubicBezTo>
                <a:lnTo>
                  <a:pt x="304800" y="14288"/>
                </a:lnTo>
                <a:cubicBezTo>
                  <a:pt x="304800" y="8513"/>
                  <a:pt x="301347" y="3274"/>
                  <a:pt x="295989" y="1072"/>
                </a:cubicBezTo>
                <a:cubicBezTo>
                  <a:pt x="290632" y="-1131"/>
                  <a:pt x="284500" y="119"/>
                  <a:pt x="280392" y="4167"/>
                </a:cubicBezTo>
                <a:lnTo>
                  <a:pt x="249615" y="35004"/>
                </a:lnTo>
                <a:cubicBezTo>
                  <a:pt x="223242" y="13156"/>
                  <a:pt x="189309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ubicBezTo>
                  <a:pt x="47149" y="80665"/>
                  <a:pt x="94833" y="38100"/>
                  <a:pt x="152400" y="38100"/>
                </a:cubicBezTo>
                <a:cubicBezTo>
                  <a:pt x="178832" y="38100"/>
                  <a:pt x="203121" y="47030"/>
                  <a:pt x="222468" y="62091"/>
                </a:cubicBezTo>
                <a:lnTo>
                  <a:pt x="194667" y="89892"/>
                </a:lnTo>
                <a:cubicBezTo>
                  <a:pt x="190560" y="94000"/>
                  <a:pt x="189369" y="100132"/>
                  <a:pt x="191572" y="105489"/>
                </a:cubicBezTo>
                <a:cubicBezTo>
                  <a:pt x="193774" y="110847"/>
                  <a:pt x="199013" y="114300"/>
                  <a:pt x="204787" y="114300"/>
                </a:cubicBezTo>
                <a:lnTo>
                  <a:pt x="285810" y="114300"/>
                </a:lnTo>
                <a:close/>
                <a:moveTo>
                  <a:pt x="303312" y="174129"/>
                </a:moveTo>
                <a:cubicBezTo>
                  <a:pt x="304800" y="163711"/>
                  <a:pt x="297537" y="154067"/>
                  <a:pt x="287179" y="152579"/>
                </a:cubicBezTo>
                <a:cubicBezTo>
                  <a:pt x="276820" y="151090"/>
                  <a:pt x="267117" y="158353"/>
                  <a:pt x="265628" y="168712"/>
                </a:cubicBezTo>
                <a:cubicBezTo>
                  <a:pt x="257711" y="224076"/>
                  <a:pt x="210026" y="266640"/>
                  <a:pt x="152460" y="266640"/>
                </a:cubicBezTo>
                <a:cubicBezTo>
                  <a:pt x="126028" y="266640"/>
                  <a:pt x="101739" y="257711"/>
                  <a:pt x="82391" y="242649"/>
                </a:cubicBezTo>
                <a:lnTo>
                  <a:pt x="110133" y="214908"/>
                </a:lnTo>
                <a:cubicBezTo>
                  <a:pt x="114240" y="210800"/>
                  <a:pt x="115431" y="204668"/>
                  <a:pt x="113228" y="199311"/>
                </a:cubicBezTo>
                <a:cubicBezTo>
                  <a:pt x="111026" y="193953"/>
                  <a:pt x="105787" y="190500"/>
                  <a:pt x="100013" y="190500"/>
                </a:cubicBezTo>
                <a:lnTo>
                  <a:pt x="14288" y="190500"/>
                </a:lnTo>
                <a:cubicBezTo>
                  <a:pt x="6370" y="190500"/>
                  <a:pt x="0" y="196870"/>
                  <a:pt x="0" y="204787"/>
                </a:cubicBezTo>
                <a:lnTo>
                  <a:pt x="0" y="290513"/>
                </a:lnTo>
                <a:cubicBezTo>
                  <a:pt x="0" y="296287"/>
                  <a:pt x="3453" y="301526"/>
                  <a:pt x="8811" y="303728"/>
                </a:cubicBezTo>
                <a:cubicBezTo>
                  <a:pt x="14168" y="305931"/>
                  <a:pt x="20300" y="304681"/>
                  <a:pt x="24408" y="300633"/>
                </a:cubicBezTo>
                <a:lnTo>
                  <a:pt x="55245" y="269796"/>
                </a:lnTo>
                <a:cubicBezTo>
                  <a:pt x="81558" y="291644"/>
                  <a:pt x="115491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10369550" y="4699000"/>
            <a:ext cx="927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10. Iterate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736600"/>
            <a:ext cx="589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PDF Parsing Tips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4478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PDFs are often the messiest data source. Invest in proper parsing to avoid word salad chunks.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09761" y="2514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03672" y="2463800"/>
            <a:ext cx="4889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reliable parsers like 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PyMuPDF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 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pdfplumber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69875" y="3276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15875"/>
                </a:moveTo>
                <a:cubicBezTo>
                  <a:pt x="102791" y="15875"/>
                  <a:pt x="70693" y="34131"/>
                  <a:pt x="47327" y="55860"/>
                </a:cubicBezTo>
                <a:cubicBezTo>
                  <a:pt x="24110" y="77440"/>
                  <a:pt x="8582" y="103188"/>
                  <a:pt x="1191" y="120898"/>
                </a:cubicBezTo>
                <a:cubicBezTo>
                  <a:pt x="-446" y="124817"/>
                  <a:pt x="-446" y="129183"/>
                  <a:pt x="1191" y="133102"/>
                </a:cubicBezTo>
                <a:cubicBezTo>
                  <a:pt x="8582" y="150813"/>
                  <a:pt x="24110" y="176609"/>
                  <a:pt x="47327" y="198140"/>
                </a:cubicBezTo>
                <a:cubicBezTo>
                  <a:pt x="70693" y="219819"/>
                  <a:pt x="102791" y="238125"/>
                  <a:pt x="142875" y="238125"/>
                </a:cubicBezTo>
                <a:cubicBezTo>
                  <a:pt x="182959" y="238125"/>
                  <a:pt x="215057" y="219869"/>
                  <a:pt x="238423" y="198140"/>
                </a:cubicBezTo>
                <a:cubicBezTo>
                  <a:pt x="261640" y="176560"/>
                  <a:pt x="277168" y="150813"/>
                  <a:pt x="284559" y="133102"/>
                </a:cubicBezTo>
                <a:cubicBezTo>
                  <a:pt x="286196" y="129183"/>
                  <a:pt x="286196" y="124817"/>
                  <a:pt x="284559" y="120898"/>
                </a:cubicBezTo>
                <a:cubicBezTo>
                  <a:pt x="277168" y="103187"/>
                  <a:pt x="261640" y="77391"/>
                  <a:pt x="238423" y="55860"/>
                </a:cubicBezTo>
                <a:cubicBezTo>
                  <a:pt x="215057" y="34181"/>
                  <a:pt x="182959" y="15875"/>
                  <a:pt x="142875" y="15875"/>
                </a:cubicBezTo>
                <a:close/>
                <a:moveTo>
                  <a:pt x="71438" y="127000"/>
                </a:moveTo>
                <a:cubicBezTo>
                  <a:pt x="71438" y="87573"/>
                  <a:pt x="103448" y="55563"/>
                  <a:pt x="142875" y="55563"/>
                </a:cubicBezTo>
                <a:cubicBezTo>
                  <a:pt x="182302" y="55563"/>
                  <a:pt x="214313" y="87573"/>
                  <a:pt x="214313" y="127000"/>
                </a:cubicBezTo>
                <a:cubicBezTo>
                  <a:pt x="214313" y="166427"/>
                  <a:pt x="182302" y="198438"/>
                  <a:pt x="142875" y="198438"/>
                </a:cubicBezTo>
                <a:cubicBezTo>
                  <a:pt x="103448" y="198438"/>
                  <a:pt x="71438" y="166427"/>
                  <a:pt x="71438" y="127000"/>
                </a:cubicBezTo>
                <a:close/>
                <a:moveTo>
                  <a:pt x="142875" y="95250"/>
                </a:moveTo>
                <a:cubicBezTo>
                  <a:pt x="142875" y="112762"/>
                  <a:pt x="128637" y="127000"/>
                  <a:pt x="111125" y="127000"/>
                </a:cubicBezTo>
                <a:cubicBezTo>
                  <a:pt x="105420" y="127000"/>
                  <a:pt x="100062" y="125512"/>
                  <a:pt x="95399" y="122833"/>
                </a:cubicBezTo>
                <a:cubicBezTo>
                  <a:pt x="94903" y="128240"/>
                  <a:pt x="95349" y="133796"/>
                  <a:pt x="96838" y="139303"/>
                </a:cubicBezTo>
                <a:cubicBezTo>
                  <a:pt x="103634" y="164703"/>
                  <a:pt x="129778" y="179784"/>
                  <a:pt x="155178" y="172988"/>
                </a:cubicBezTo>
                <a:cubicBezTo>
                  <a:pt x="180578" y="166191"/>
                  <a:pt x="195659" y="140047"/>
                  <a:pt x="188863" y="114647"/>
                </a:cubicBezTo>
                <a:cubicBezTo>
                  <a:pt x="182811" y="91976"/>
                  <a:pt x="161330" y="77539"/>
                  <a:pt x="138708" y="79524"/>
                </a:cubicBezTo>
                <a:cubicBezTo>
                  <a:pt x="141337" y="84138"/>
                  <a:pt x="142875" y="89495"/>
                  <a:pt x="142875" y="9525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3900" y="3225800"/>
            <a:ext cx="4965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Watch for multi-column layouts and scanned images that need OCR.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69875" y="4038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27087"/>
                </a:moveTo>
                <a:cubicBezTo>
                  <a:pt x="287288" y="20886"/>
                  <a:pt x="287288" y="10815"/>
                  <a:pt x="281087" y="4614"/>
                </a:cubicBezTo>
                <a:cubicBezTo>
                  <a:pt x="274886" y="-1587"/>
                  <a:pt x="264815" y="-1587"/>
                  <a:pt x="258614" y="4614"/>
                </a:cubicBezTo>
                <a:lnTo>
                  <a:pt x="163364" y="99864"/>
                </a:lnTo>
                <a:lnTo>
                  <a:pt x="146149" y="82649"/>
                </a:lnTo>
                <a:cubicBezTo>
                  <a:pt x="144066" y="80566"/>
                  <a:pt x="141188" y="79375"/>
                  <a:pt x="138212" y="79375"/>
                </a:cubicBezTo>
                <a:cubicBezTo>
                  <a:pt x="132011" y="79375"/>
                  <a:pt x="127000" y="84386"/>
                  <a:pt x="127000" y="90587"/>
                </a:cubicBezTo>
                <a:lnTo>
                  <a:pt x="127000" y="105023"/>
                </a:lnTo>
                <a:lnTo>
                  <a:pt x="180727" y="158750"/>
                </a:lnTo>
                <a:lnTo>
                  <a:pt x="195163" y="158750"/>
                </a:lnTo>
                <a:cubicBezTo>
                  <a:pt x="201364" y="158750"/>
                  <a:pt x="206375" y="153739"/>
                  <a:pt x="206375" y="147538"/>
                </a:cubicBezTo>
                <a:cubicBezTo>
                  <a:pt x="206375" y="144562"/>
                  <a:pt x="205184" y="141684"/>
                  <a:pt x="203101" y="139601"/>
                </a:cubicBezTo>
                <a:lnTo>
                  <a:pt x="185886" y="122386"/>
                </a:lnTo>
                <a:lnTo>
                  <a:pt x="281136" y="27136"/>
                </a:lnTo>
                <a:close/>
                <a:moveTo>
                  <a:pt x="169218" y="175320"/>
                </a:moveTo>
                <a:lnTo>
                  <a:pt x="110430" y="116532"/>
                </a:lnTo>
                <a:cubicBezTo>
                  <a:pt x="89247" y="114697"/>
                  <a:pt x="68163" y="122337"/>
                  <a:pt x="52983" y="137517"/>
                </a:cubicBezTo>
                <a:lnTo>
                  <a:pt x="49014" y="141486"/>
                </a:lnTo>
                <a:cubicBezTo>
                  <a:pt x="37951" y="152549"/>
                  <a:pt x="31750" y="167531"/>
                  <a:pt x="31750" y="183158"/>
                </a:cubicBezTo>
                <a:cubicBezTo>
                  <a:pt x="31750" y="186531"/>
                  <a:pt x="35272" y="188714"/>
                  <a:pt x="38298" y="187226"/>
                </a:cubicBezTo>
                <a:lnTo>
                  <a:pt x="63649" y="174575"/>
                </a:lnTo>
                <a:cubicBezTo>
                  <a:pt x="66129" y="173335"/>
                  <a:pt x="68362" y="176609"/>
                  <a:pt x="66328" y="178495"/>
                </a:cubicBezTo>
                <a:lnTo>
                  <a:pt x="3621" y="234851"/>
                </a:lnTo>
                <a:cubicBezTo>
                  <a:pt x="1339" y="236934"/>
                  <a:pt x="0" y="239911"/>
                  <a:pt x="0" y="243036"/>
                </a:cubicBezTo>
                <a:cubicBezTo>
                  <a:pt x="0" y="249089"/>
                  <a:pt x="4911" y="254000"/>
                  <a:pt x="10964" y="254000"/>
                </a:cubicBezTo>
                <a:lnTo>
                  <a:pt x="96937" y="254000"/>
                </a:lnTo>
                <a:cubicBezTo>
                  <a:pt x="116185" y="254000"/>
                  <a:pt x="134590" y="246360"/>
                  <a:pt x="148233" y="232767"/>
                </a:cubicBezTo>
                <a:cubicBezTo>
                  <a:pt x="163413" y="217587"/>
                  <a:pt x="171004" y="196503"/>
                  <a:pt x="169218" y="17532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23900" y="3987800"/>
            <a:ext cx="4965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 by removing repeated headers, footers, and page numbers.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44884" y="4800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27000" y="79375"/>
                </a:moveTo>
                <a:lnTo>
                  <a:pt x="127000" y="127000"/>
                </a:lnTo>
                <a:lnTo>
                  <a:pt x="190500" y="127000"/>
                </a:lnTo>
                <a:lnTo>
                  <a:pt x="190500" y="79375"/>
                </a:lnTo>
                <a:lnTo>
                  <a:pt x="127000" y="79375"/>
                </a:lnTo>
                <a:close/>
                <a:moveTo>
                  <a:pt x="95250" y="79375"/>
                </a:moveTo>
                <a:lnTo>
                  <a:pt x="31750" y="79375"/>
                </a:lnTo>
                <a:lnTo>
                  <a:pt x="31750" y="127000"/>
                </a:lnTo>
                <a:lnTo>
                  <a:pt x="95250" y="127000"/>
                </a:lnTo>
                <a:lnTo>
                  <a:pt x="95250" y="79375"/>
                </a:lnTo>
                <a:close/>
                <a:moveTo>
                  <a:pt x="0" y="158750"/>
                </a:move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190500" y="15875"/>
                </a:lnTo>
                <a:cubicBezTo>
                  <a:pt x="208012" y="15875"/>
                  <a:pt x="222250" y="30113"/>
                  <a:pt x="222250" y="47625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158750"/>
                </a:lnTo>
                <a:close/>
                <a:moveTo>
                  <a:pt x="190500" y="158750"/>
                </a:moveTo>
                <a:lnTo>
                  <a:pt x="127000" y="158750"/>
                </a:lnTo>
                <a:lnTo>
                  <a:pt x="127000" y="206375"/>
                </a:lnTo>
                <a:lnTo>
                  <a:pt x="190500" y="206375"/>
                </a:lnTo>
                <a:lnTo>
                  <a:pt x="190500" y="158750"/>
                </a:lnTo>
                <a:close/>
                <a:moveTo>
                  <a:pt x="95250" y="206375"/>
                </a:moveTo>
                <a:lnTo>
                  <a:pt x="95250" y="158750"/>
                </a:lnTo>
                <a:lnTo>
                  <a:pt x="31750" y="158750"/>
                </a:lnTo>
                <a:lnTo>
                  <a:pt x="31750" y="206375"/>
                </a:lnTo>
                <a:lnTo>
                  <a:pt x="95250" y="206375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10419" y="4749800"/>
            <a:ext cx="4876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Preserve structure like tables, lists, and headings.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93886" y="5562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08111" y="47625"/>
                </a:moveTo>
                <a:cubicBezTo>
                  <a:pt x="199876" y="47625"/>
                  <a:pt x="191889" y="49857"/>
                  <a:pt x="184894" y="53925"/>
                </a:cubicBezTo>
                <a:cubicBezTo>
                  <a:pt x="177056" y="45988"/>
                  <a:pt x="167928" y="39340"/>
                  <a:pt x="157857" y="34330"/>
                </a:cubicBezTo>
                <a:cubicBezTo>
                  <a:pt x="171847" y="22423"/>
                  <a:pt x="189657" y="15875"/>
                  <a:pt x="208111" y="15875"/>
                </a:cubicBezTo>
                <a:cubicBezTo>
                  <a:pt x="250974" y="15875"/>
                  <a:pt x="285750" y="50602"/>
                  <a:pt x="285750" y="93514"/>
                </a:cubicBezTo>
                <a:cubicBezTo>
                  <a:pt x="285750" y="114102"/>
                  <a:pt x="277564" y="133846"/>
                  <a:pt x="263029" y="148382"/>
                </a:cubicBezTo>
                <a:lnTo>
                  <a:pt x="227757" y="183654"/>
                </a:lnTo>
                <a:cubicBezTo>
                  <a:pt x="213221" y="198189"/>
                  <a:pt x="193477" y="206375"/>
                  <a:pt x="172889" y="206375"/>
                </a:cubicBezTo>
                <a:cubicBezTo>
                  <a:pt x="130026" y="206375"/>
                  <a:pt x="95250" y="171648"/>
                  <a:pt x="95250" y="128736"/>
                </a:cubicBezTo>
                <a:cubicBezTo>
                  <a:pt x="95250" y="127992"/>
                  <a:pt x="95250" y="127248"/>
                  <a:pt x="95300" y="126504"/>
                </a:cubicBezTo>
                <a:cubicBezTo>
                  <a:pt x="95548" y="117723"/>
                  <a:pt x="102840" y="110827"/>
                  <a:pt x="111621" y="111075"/>
                </a:cubicBezTo>
                <a:cubicBezTo>
                  <a:pt x="120402" y="111323"/>
                  <a:pt x="127298" y="118616"/>
                  <a:pt x="127050" y="127397"/>
                </a:cubicBezTo>
                <a:cubicBezTo>
                  <a:pt x="127050" y="127843"/>
                  <a:pt x="127050" y="128290"/>
                  <a:pt x="127050" y="128687"/>
                </a:cubicBezTo>
                <a:cubicBezTo>
                  <a:pt x="127050" y="154037"/>
                  <a:pt x="147588" y="174575"/>
                  <a:pt x="172938" y="174575"/>
                </a:cubicBezTo>
                <a:cubicBezTo>
                  <a:pt x="185093" y="174575"/>
                  <a:pt x="196751" y="169763"/>
                  <a:pt x="205383" y="161131"/>
                </a:cubicBezTo>
                <a:lnTo>
                  <a:pt x="240655" y="125859"/>
                </a:lnTo>
                <a:cubicBezTo>
                  <a:pt x="249237" y="117277"/>
                  <a:pt x="254099" y="105569"/>
                  <a:pt x="254099" y="93414"/>
                </a:cubicBezTo>
                <a:cubicBezTo>
                  <a:pt x="254099" y="68064"/>
                  <a:pt x="233561" y="47526"/>
                  <a:pt x="208211" y="47526"/>
                </a:cubicBezTo>
                <a:close/>
                <a:moveTo>
                  <a:pt x="136525" y="85973"/>
                </a:moveTo>
                <a:cubicBezTo>
                  <a:pt x="135582" y="85576"/>
                  <a:pt x="134640" y="85030"/>
                  <a:pt x="133796" y="84435"/>
                </a:cubicBezTo>
                <a:cubicBezTo>
                  <a:pt x="127546" y="81211"/>
                  <a:pt x="120402" y="79375"/>
                  <a:pt x="112911" y="79375"/>
                </a:cubicBezTo>
                <a:cubicBezTo>
                  <a:pt x="100757" y="79375"/>
                  <a:pt x="89098" y="84187"/>
                  <a:pt x="80466" y="92819"/>
                </a:cubicBezTo>
                <a:lnTo>
                  <a:pt x="45194" y="128091"/>
                </a:lnTo>
                <a:cubicBezTo>
                  <a:pt x="36612" y="136674"/>
                  <a:pt x="31750" y="148382"/>
                  <a:pt x="31750" y="160536"/>
                </a:cubicBezTo>
                <a:cubicBezTo>
                  <a:pt x="31750" y="185886"/>
                  <a:pt x="52288" y="206425"/>
                  <a:pt x="77639" y="206425"/>
                </a:cubicBezTo>
                <a:cubicBezTo>
                  <a:pt x="85824" y="206425"/>
                  <a:pt x="93811" y="204242"/>
                  <a:pt x="100806" y="200174"/>
                </a:cubicBezTo>
                <a:cubicBezTo>
                  <a:pt x="108645" y="208111"/>
                  <a:pt x="117773" y="214759"/>
                  <a:pt x="127893" y="219770"/>
                </a:cubicBezTo>
                <a:cubicBezTo>
                  <a:pt x="113903" y="231626"/>
                  <a:pt x="96143" y="238224"/>
                  <a:pt x="77639" y="238224"/>
                </a:cubicBezTo>
                <a:cubicBezTo>
                  <a:pt x="34776" y="238224"/>
                  <a:pt x="0" y="203498"/>
                  <a:pt x="0" y="160586"/>
                </a:cubicBezTo>
                <a:cubicBezTo>
                  <a:pt x="0" y="139998"/>
                  <a:pt x="8186" y="120253"/>
                  <a:pt x="22721" y="105718"/>
                </a:cubicBezTo>
                <a:lnTo>
                  <a:pt x="57993" y="70445"/>
                </a:lnTo>
                <a:cubicBezTo>
                  <a:pt x="72529" y="55910"/>
                  <a:pt x="92273" y="47724"/>
                  <a:pt x="112861" y="47724"/>
                </a:cubicBezTo>
                <a:cubicBezTo>
                  <a:pt x="155823" y="47724"/>
                  <a:pt x="190500" y="82748"/>
                  <a:pt x="190500" y="125561"/>
                </a:cubicBezTo>
                <a:cubicBezTo>
                  <a:pt x="190500" y="126206"/>
                  <a:pt x="190500" y="126851"/>
                  <a:pt x="190500" y="127496"/>
                </a:cubicBezTo>
                <a:cubicBezTo>
                  <a:pt x="190302" y="136277"/>
                  <a:pt x="183009" y="143173"/>
                  <a:pt x="174228" y="142974"/>
                </a:cubicBezTo>
                <a:cubicBezTo>
                  <a:pt x="165447" y="142776"/>
                  <a:pt x="158552" y="135483"/>
                  <a:pt x="158750" y="126702"/>
                </a:cubicBezTo>
                <a:cubicBezTo>
                  <a:pt x="158750" y="126305"/>
                  <a:pt x="158750" y="125958"/>
                  <a:pt x="158750" y="125561"/>
                </a:cubicBezTo>
                <a:cubicBezTo>
                  <a:pt x="158750" y="108843"/>
                  <a:pt x="149820" y="94159"/>
                  <a:pt x="136525" y="86072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72120" y="5511800"/>
            <a:ext cx="4914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Stitch lines broken by page breaks to maintain context.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pic>
        <p:nvPicPr>
          <p:cNvPr id="3" name="Image 1" descr="https://kimi-web-img.moonshot.cn/img/worldofprintables.com/f97e0d371ff0d8cd444b40c99d9b038d3aee668b.jpg"/>
          <p:cNvPicPr>
            <a:picLocks noChangeAspect="1"/>
          </p:cNvPicPr>
          <p:nvPr/>
        </p:nvPicPr>
        <p:blipFill>
          <a:blip r:embed="rId4"/>
          <a:srcRect l="15628" r="15628"/>
          <a:stretch/>
        </p:blipFill>
        <p:spPr>
          <a:xfrm>
            <a:off x="254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8890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Metadata Triples Accuracy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108200"/>
            <a:ext cx="5435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Adding context to your chunks is like giving your AI a table of contents. It knows what it's looking at before it starts reading.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3479800"/>
            <a:ext cx="5435600" cy="2489200"/>
          </a:xfrm>
          <a:custGeom>
            <a:avLst/>
            <a:gdLst/>
            <a:ahLst/>
            <a:cxnLst/>
            <a:rect l="l" t="t" r="r" b="b"/>
            <a:pathLst>
              <a:path w="5435600" h="2489200">
                <a:moveTo>
                  <a:pt x="101609" y="0"/>
                </a:moveTo>
                <a:lnTo>
                  <a:pt x="5333991" y="0"/>
                </a:lnTo>
                <a:cubicBezTo>
                  <a:pt x="5390108" y="0"/>
                  <a:pt x="5435600" y="45492"/>
                  <a:pt x="5435600" y="101609"/>
                </a:cubicBezTo>
                <a:lnTo>
                  <a:pt x="5435600" y="2387591"/>
                </a:lnTo>
                <a:cubicBezTo>
                  <a:pt x="5435600" y="2443708"/>
                  <a:pt x="5390108" y="2489200"/>
                  <a:pt x="53339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864350" y="3962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57150"/>
                </a:moveTo>
                <a:cubicBezTo>
                  <a:pt x="57150" y="41344"/>
                  <a:pt x="44381" y="28575"/>
                  <a:pt x="28575" y="28575"/>
                </a:cubicBezTo>
                <a:cubicBezTo>
                  <a:pt x="12769" y="28575"/>
                  <a:pt x="0" y="41344"/>
                  <a:pt x="0" y="57150"/>
                </a:cubicBezTo>
                <a:lnTo>
                  <a:pt x="0" y="357188"/>
                </a:lnTo>
                <a:cubicBezTo>
                  <a:pt x="0" y="396657"/>
                  <a:pt x="31968" y="428625"/>
                  <a:pt x="71438" y="428625"/>
                </a:cubicBezTo>
                <a:lnTo>
                  <a:pt x="428625" y="428625"/>
                </a:lnTo>
                <a:cubicBezTo>
                  <a:pt x="444431" y="428625"/>
                  <a:pt x="457200" y="415856"/>
                  <a:pt x="457200" y="400050"/>
                </a:cubicBezTo>
                <a:cubicBezTo>
                  <a:pt x="457200" y="384244"/>
                  <a:pt x="444431" y="371475"/>
                  <a:pt x="428625" y="371475"/>
                </a:cubicBezTo>
                <a:lnTo>
                  <a:pt x="71438" y="371475"/>
                </a:lnTo>
                <a:cubicBezTo>
                  <a:pt x="63579" y="371475"/>
                  <a:pt x="57150" y="365046"/>
                  <a:pt x="57150" y="357188"/>
                </a:cubicBezTo>
                <a:lnTo>
                  <a:pt x="57150" y="57150"/>
                </a:lnTo>
                <a:close/>
                <a:moveTo>
                  <a:pt x="420231" y="134481"/>
                </a:moveTo>
                <a:cubicBezTo>
                  <a:pt x="431393" y="123319"/>
                  <a:pt x="431393" y="105192"/>
                  <a:pt x="420231" y="94030"/>
                </a:cubicBezTo>
                <a:cubicBezTo>
                  <a:pt x="409069" y="82867"/>
                  <a:pt x="390942" y="82867"/>
                  <a:pt x="379780" y="94030"/>
                </a:cubicBezTo>
                <a:lnTo>
                  <a:pt x="285750" y="188149"/>
                </a:lnTo>
                <a:lnTo>
                  <a:pt x="234494" y="136981"/>
                </a:lnTo>
                <a:cubicBezTo>
                  <a:pt x="223331" y="125819"/>
                  <a:pt x="205204" y="125819"/>
                  <a:pt x="194042" y="136981"/>
                </a:cubicBezTo>
                <a:lnTo>
                  <a:pt x="108317" y="222706"/>
                </a:lnTo>
                <a:cubicBezTo>
                  <a:pt x="97155" y="233869"/>
                  <a:pt x="97155" y="251996"/>
                  <a:pt x="108317" y="263158"/>
                </a:cubicBezTo>
                <a:cubicBezTo>
                  <a:pt x="119479" y="274320"/>
                  <a:pt x="137606" y="274320"/>
                  <a:pt x="148769" y="263158"/>
                </a:cubicBezTo>
                <a:lnTo>
                  <a:pt x="214313" y="197614"/>
                </a:lnTo>
                <a:lnTo>
                  <a:pt x="265569" y="248870"/>
                </a:lnTo>
                <a:cubicBezTo>
                  <a:pt x="276731" y="260033"/>
                  <a:pt x="294858" y="260033"/>
                  <a:pt x="306020" y="248870"/>
                </a:cubicBezTo>
                <a:lnTo>
                  <a:pt x="420320" y="134570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7581900" y="3784600"/>
            <a:ext cx="4051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Up to 3× Retrieval Accuracy Boost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807200" y="4800600"/>
            <a:ext cx="48260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Filename &amp; Section Titles:</a:t>
            </a: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source tracking.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 &amp; Document Type:</a:t>
            </a: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filtering and relevance.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 Level:</a:t>
            </a: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 enforce security and compliance.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3462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Four Metrics Predict Success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26060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24892" y="276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00050" y="228600"/>
                </a:moveTo>
                <a:cubicBezTo>
                  <a:pt x="400050" y="133974"/>
                  <a:pt x="323226" y="57150"/>
                  <a:pt x="228600" y="57150"/>
                </a:cubicBezTo>
                <a:cubicBezTo>
                  <a:pt x="133974" y="57150"/>
                  <a:pt x="57150" y="133974"/>
                  <a:pt x="57150" y="228600"/>
                </a:cubicBezTo>
                <a:cubicBezTo>
                  <a:pt x="57150" y="323226"/>
                  <a:pt x="133974" y="400050"/>
                  <a:pt x="228600" y="400050"/>
                </a:cubicBezTo>
                <a:cubicBezTo>
                  <a:pt x="323226" y="400050"/>
                  <a:pt x="400050" y="323226"/>
                  <a:pt x="400050" y="228600"/>
                </a:cubicBez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28600" y="300038"/>
                </a:moveTo>
                <a:cubicBezTo>
                  <a:pt x="268027" y="300038"/>
                  <a:pt x="300038" y="268027"/>
                  <a:pt x="300038" y="228600"/>
                </a:cubicBezTo>
                <a:cubicBezTo>
                  <a:pt x="300038" y="189173"/>
                  <a:pt x="268027" y="157163"/>
                  <a:pt x="228600" y="157163"/>
                </a:cubicBezTo>
                <a:cubicBezTo>
                  <a:pt x="189173" y="157163"/>
                  <a:pt x="157163" y="189173"/>
                  <a:pt x="157163" y="228600"/>
                </a:cubicBezTo>
                <a:cubicBezTo>
                  <a:pt x="157163" y="268027"/>
                  <a:pt x="189173" y="300038"/>
                  <a:pt x="228600" y="300038"/>
                </a:cubicBezTo>
                <a:close/>
                <a:moveTo>
                  <a:pt x="228600" y="100013"/>
                </a:moveTo>
                <a:cubicBezTo>
                  <a:pt x="299569" y="100013"/>
                  <a:pt x="357188" y="157631"/>
                  <a:pt x="357188" y="228600"/>
                </a:cubicBezTo>
                <a:cubicBezTo>
                  <a:pt x="357188" y="299569"/>
                  <a:pt x="299569" y="357188"/>
                  <a:pt x="228600" y="357188"/>
                </a:cubicBezTo>
                <a:cubicBezTo>
                  <a:pt x="157631" y="357188"/>
                  <a:pt x="100013" y="299569"/>
                  <a:pt x="100013" y="228600"/>
                </a:cubicBezTo>
                <a:cubicBezTo>
                  <a:pt x="100013" y="157631"/>
                  <a:pt x="157631" y="100013"/>
                  <a:pt x="228600" y="100013"/>
                </a:cubicBezTo>
                <a:close/>
                <a:moveTo>
                  <a:pt x="200025" y="228600"/>
                </a:moveTo>
                <a:cubicBezTo>
                  <a:pt x="200025" y="212829"/>
                  <a:pt x="212829" y="200025"/>
                  <a:pt x="228600" y="200025"/>
                </a:cubicBezTo>
                <a:cubicBezTo>
                  <a:pt x="244371" y="200025"/>
                  <a:pt x="257175" y="212829"/>
                  <a:pt x="257175" y="228600"/>
                </a:cubicBezTo>
                <a:cubicBezTo>
                  <a:pt x="257175" y="244371"/>
                  <a:pt x="244371" y="257175"/>
                  <a:pt x="228600" y="257175"/>
                </a:cubicBezTo>
                <a:cubicBezTo>
                  <a:pt x="212829" y="257175"/>
                  <a:pt x="200025" y="244371"/>
                  <a:pt x="200025" y="22860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51384" y="2565400"/>
            <a:ext cx="434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Relevance (Recall@K)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551384" y="2921000"/>
            <a:ext cx="408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 the right doc in the top results? Target: </a:t>
            </a:r>
            <a:r>
              <a:rPr lang="en-US" sz="1400" b="1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&gt;90%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48400" y="226060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686748" y="276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480895" y="2565400"/>
            <a:ext cx="440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Faithfulness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80895" y="2921000"/>
            <a:ext cx="4152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 the answer grounded in sources? No hallucinations.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03860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08025" y="4546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76374" y="-16877"/>
                </a:moveTo>
                <a:cubicBezTo>
                  <a:pt x="272713" y="-24021"/>
                  <a:pt x="265301" y="-28575"/>
                  <a:pt x="257264" y="-28575"/>
                </a:cubicBezTo>
                <a:cubicBezTo>
                  <a:pt x="249228" y="-28575"/>
                  <a:pt x="241816" y="-24021"/>
                  <a:pt x="238155" y="-16877"/>
                </a:cubicBezTo>
                <a:lnTo>
                  <a:pt x="172432" y="111889"/>
                </a:lnTo>
                <a:lnTo>
                  <a:pt x="29647" y="134570"/>
                </a:lnTo>
                <a:cubicBezTo>
                  <a:pt x="21699" y="135821"/>
                  <a:pt x="15091" y="141446"/>
                  <a:pt x="12591" y="149126"/>
                </a:cubicBezTo>
                <a:cubicBezTo>
                  <a:pt x="10091" y="156805"/>
                  <a:pt x="12144" y="165199"/>
                  <a:pt x="17770" y="170914"/>
                </a:cubicBezTo>
                <a:lnTo>
                  <a:pt x="119926" y="273159"/>
                </a:lnTo>
                <a:lnTo>
                  <a:pt x="97423" y="415945"/>
                </a:lnTo>
                <a:cubicBezTo>
                  <a:pt x="96173" y="423892"/>
                  <a:pt x="99477" y="431929"/>
                  <a:pt x="105995" y="436662"/>
                </a:cubicBezTo>
                <a:cubicBezTo>
                  <a:pt x="112514" y="441394"/>
                  <a:pt x="121087" y="442109"/>
                  <a:pt x="128320" y="438448"/>
                </a:cubicBezTo>
                <a:lnTo>
                  <a:pt x="257264" y="372904"/>
                </a:lnTo>
                <a:lnTo>
                  <a:pt x="386120" y="438448"/>
                </a:lnTo>
                <a:cubicBezTo>
                  <a:pt x="393263" y="442109"/>
                  <a:pt x="401925" y="441394"/>
                  <a:pt x="408444" y="436662"/>
                </a:cubicBezTo>
                <a:cubicBezTo>
                  <a:pt x="414963" y="431929"/>
                  <a:pt x="418267" y="423982"/>
                  <a:pt x="417016" y="415945"/>
                </a:cubicBezTo>
                <a:lnTo>
                  <a:pt x="394424" y="273159"/>
                </a:lnTo>
                <a:lnTo>
                  <a:pt x="496580" y="170914"/>
                </a:lnTo>
                <a:cubicBezTo>
                  <a:pt x="502295" y="165199"/>
                  <a:pt x="504259" y="156805"/>
                  <a:pt x="501759" y="149126"/>
                </a:cubicBezTo>
                <a:cubicBezTo>
                  <a:pt x="499259" y="141446"/>
                  <a:pt x="492740" y="135821"/>
                  <a:pt x="484703" y="134570"/>
                </a:cubicBezTo>
                <a:lnTo>
                  <a:pt x="342007" y="111889"/>
                </a:lnTo>
                <a:lnTo>
                  <a:pt x="276374" y="-16877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74800" y="4470400"/>
            <a:ext cx="427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Answer Quality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574800" y="4826000"/>
            <a:ext cx="420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Human-rated for correctness &amp; completeness.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48400" y="403860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693892" y="454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57175" y="85725"/>
                </a:moveTo>
                <a:cubicBezTo>
                  <a:pt x="257175" y="69954"/>
                  <a:pt x="244371" y="57150"/>
                  <a:pt x="228600" y="57150"/>
                </a:cubicBezTo>
                <a:cubicBezTo>
                  <a:pt x="212829" y="57150"/>
                  <a:pt x="200025" y="69954"/>
                  <a:pt x="200025" y="85725"/>
                </a:cubicBezTo>
                <a:cubicBezTo>
                  <a:pt x="200025" y="101496"/>
                  <a:pt x="212829" y="114300"/>
                  <a:pt x="228600" y="114300"/>
                </a:cubicBezTo>
                <a:cubicBezTo>
                  <a:pt x="244371" y="114300"/>
                  <a:pt x="257175" y="101496"/>
                  <a:pt x="257175" y="85725"/>
                </a:cubicBezTo>
                <a:close/>
                <a:moveTo>
                  <a:pt x="228600" y="371475"/>
                </a:moveTo>
                <a:cubicBezTo>
                  <a:pt x="260122" y="371475"/>
                  <a:pt x="285750" y="345847"/>
                  <a:pt x="285750" y="314325"/>
                </a:cubicBezTo>
                <a:cubicBezTo>
                  <a:pt x="285750" y="299859"/>
                  <a:pt x="280392" y="286554"/>
                  <a:pt x="271463" y="276552"/>
                </a:cubicBezTo>
                <a:lnTo>
                  <a:pt x="333524" y="152519"/>
                </a:lnTo>
                <a:cubicBezTo>
                  <a:pt x="338792" y="141893"/>
                  <a:pt x="334506" y="129034"/>
                  <a:pt x="323969" y="123765"/>
                </a:cubicBezTo>
                <a:cubicBezTo>
                  <a:pt x="313432" y="118497"/>
                  <a:pt x="300484" y="122783"/>
                  <a:pt x="295215" y="133320"/>
                </a:cubicBezTo>
                <a:lnTo>
                  <a:pt x="233154" y="257354"/>
                </a:lnTo>
                <a:cubicBezTo>
                  <a:pt x="231636" y="257264"/>
                  <a:pt x="230118" y="257175"/>
                  <a:pt x="228600" y="257175"/>
                </a:cubicBezTo>
                <a:cubicBezTo>
                  <a:pt x="197078" y="257175"/>
                  <a:pt x="171450" y="282803"/>
                  <a:pt x="171450" y="314325"/>
                </a:cubicBezTo>
                <a:cubicBezTo>
                  <a:pt x="171450" y="345847"/>
                  <a:pt x="197078" y="371475"/>
                  <a:pt x="228600" y="371475"/>
                </a:cubicBezTo>
                <a:close/>
                <a:moveTo>
                  <a:pt x="157163" y="128588"/>
                </a:moveTo>
                <a:cubicBezTo>
                  <a:pt x="157163" y="112817"/>
                  <a:pt x="144358" y="100013"/>
                  <a:pt x="128588" y="100013"/>
                </a:cubicBezTo>
                <a:cubicBezTo>
                  <a:pt x="112817" y="100013"/>
                  <a:pt x="100013" y="112817"/>
                  <a:pt x="100013" y="128588"/>
                </a:cubicBezTo>
                <a:cubicBezTo>
                  <a:pt x="100013" y="144358"/>
                  <a:pt x="112817" y="157163"/>
                  <a:pt x="128588" y="157163"/>
                </a:cubicBezTo>
                <a:cubicBezTo>
                  <a:pt x="144358" y="157163"/>
                  <a:pt x="157163" y="144358"/>
                  <a:pt x="157163" y="128588"/>
                </a:cubicBezTo>
                <a:close/>
                <a:moveTo>
                  <a:pt x="85725" y="257175"/>
                </a:moveTo>
                <a:cubicBezTo>
                  <a:pt x="101496" y="257175"/>
                  <a:pt x="114300" y="244371"/>
                  <a:pt x="114300" y="228600"/>
                </a:cubicBezTo>
                <a:cubicBezTo>
                  <a:pt x="114300" y="212829"/>
                  <a:pt x="101496" y="200025"/>
                  <a:pt x="85725" y="200025"/>
                </a:cubicBezTo>
                <a:cubicBezTo>
                  <a:pt x="69954" y="200025"/>
                  <a:pt x="57150" y="212829"/>
                  <a:pt x="57150" y="228600"/>
                </a:cubicBezTo>
                <a:cubicBezTo>
                  <a:pt x="57150" y="244371"/>
                  <a:pt x="69954" y="257175"/>
                  <a:pt x="85725" y="257175"/>
                </a:cubicBezTo>
                <a:close/>
                <a:moveTo>
                  <a:pt x="400050" y="228600"/>
                </a:moveTo>
                <a:cubicBezTo>
                  <a:pt x="400050" y="212829"/>
                  <a:pt x="387246" y="200025"/>
                  <a:pt x="371475" y="200025"/>
                </a:cubicBezTo>
                <a:cubicBezTo>
                  <a:pt x="355704" y="200025"/>
                  <a:pt x="342900" y="212829"/>
                  <a:pt x="342900" y="228600"/>
                </a:cubicBezTo>
                <a:cubicBezTo>
                  <a:pt x="342900" y="244371"/>
                  <a:pt x="355704" y="257175"/>
                  <a:pt x="371475" y="257175"/>
                </a:cubicBezTo>
                <a:cubicBezTo>
                  <a:pt x="387246" y="257175"/>
                  <a:pt x="400050" y="244371"/>
                  <a:pt x="400050" y="22860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495183" y="43434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Latency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495183" y="4699000"/>
            <a:ext cx="4140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p95 response time. Target depends on the use case.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5588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Craft a Gold Standard Dataset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778000"/>
            <a:ext cx="5435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benchmark is your compass. Without it, you're flying blind. Systematic evaluation is the path from 72% to 94% accuracy.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149600"/>
            <a:ext cx="543560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95498" y="345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42863"/>
                </a:moveTo>
                <a:cubicBezTo>
                  <a:pt x="0" y="35004"/>
                  <a:pt x="6370" y="28575"/>
                  <a:pt x="14288" y="28575"/>
                </a:cubicBezTo>
                <a:lnTo>
                  <a:pt x="42863" y="28575"/>
                </a:lnTo>
                <a:cubicBezTo>
                  <a:pt x="50780" y="28575"/>
                  <a:pt x="57150" y="34945"/>
                  <a:pt x="57150" y="42863"/>
                </a:cubicBezTo>
                <a:lnTo>
                  <a:pt x="57150" y="104775"/>
                </a:lnTo>
                <a:lnTo>
                  <a:pt x="71438" y="104775"/>
                </a:lnTo>
                <a:cubicBezTo>
                  <a:pt x="79355" y="104775"/>
                  <a:pt x="85725" y="111145"/>
                  <a:pt x="85725" y="119062"/>
                </a:cubicBezTo>
                <a:cubicBezTo>
                  <a:pt x="85725" y="126980"/>
                  <a:pt x="79355" y="133350"/>
                  <a:pt x="71438" y="133350"/>
                </a:cubicBezTo>
                <a:lnTo>
                  <a:pt x="14288" y="133350"/>
                </a:lnTo>
                <a:cubicBezTo>
                  <a:pt x="6370" y="133350"/>
                  <a:pt x="0" y="126980"/>
                  <a:pt x="0" y="119062"/>
                </a:cubicBezTo>
                <a:cubicBezTo>
                  <a:pt x="0" y="111145"/>
                  <a:pt x="6370" y="104775"/>
                  <a:pt x="14288" y="104775"/>
                </a:cubicBezTo>
                <a:lnTo>
                  <a:pt x="28575" y="104775"/>
                </a:lnTo>
                <a:lnTo>
                  <a:pt x="28575" y="57150"/>
                </a:lnTo>
                <a:lnTo>
                  <a:pt x="14288" y="57150"/>
                </a:lnTo>
                <a:cubicBezTo>
                  <a:pt x="6370" y="57150"/>
                  <a:pt x="0" y="50780"/>
                  <a:pt x="0" y="42863"/>
                </a:cubicBezTo>
                <a:close/>
                <a:moveTo>
                  <a:pt x="18098" y="179308"/>
                </a:moveTo>
                <a:cubicBezTo>
                  <a:pt x="24884" y="174188"/>
                  <a:pt x="33159" y="171450"/>
                  <a:pt x="41672" y="171450"/>
                </a:cubicBezTo>
                <a:lnTo>
                  <a:pt x="44589" y="171450"/>
                </a:lnTo>
                <a:cubicBezTo>
                  <a:pt x="64651" y="171450"/>
                  <a:pt x="80962" y="187762"/>
                  <a:pt x="80962" y="207824"/>
                </a:cubicBezTo>
                <a:cubicBezTo>
                  <a:pt x="80962" y="219492"/>
                  <a:pt x="75367" y="230386"/>
                  <a:pt x="65961" y="237232"/>
                </a:cubicBezTo>
                <a:lnTo>
                  <a:pt x="51673" y="247650"/>
                </a:lnTo>
                <a:lnTo>
                  <a:pt x="71438" y="247650"/>
                </a:lnTo>
                <a:cubicBezTo>
                  <a:pt x="79355" y="247650"/>
                  <a:pt x="85725" y="254020"/>
                  <a:pt x="85725" y="261937"/>
                </a:cubicBezTo>
                <a:cubicBezTo>
                  <a:pt x="85725" y="269855"/>
                  <a:pt x="79355" y="276225"/>
                  <a:pt x="71438" y="276225"/>
                </a:cubicBezTo>
                <a:lnTo>
                  <a:pt x="17443" y="276225"/>
                </a:lnTo>
                <a:cubicBezTo>
                  <a:pt x="7799" y="276225"/>
                  <a:pt x="0" y="268426"/>
                  <a:pt x="0" y="258782"/>
                </a:cubicBezTo>
                <a:cubicBezTo>
                  <a:pt x="0" y="253186"/>
                  <a:pt x="2679" y="247948"/>
                  <a:pt x="7203" y="244673"/>
                </a:cubicBezTo>
                <a:lnTo>
                  <a:pt x="49173" y="214134"/>
                </a:lnTo>
                <a:cubicBezTo>
                  <a:pt x="51197" y="212646"/>
                  <a:pt x="52388" y="210324"/>
                  <a:pt x="52388" y="207824"/>
                </a:cubicBezTo>
                <a:cubicBezTo>
                  <a:pt x="52388" y="203537"/>
                  <a:pt x="48875" y="200025"/>
                  <a:pt x="44589" y="200025"/>
                </a:cubicBezTo>
                <a:lnTo>
                  <a:pt x="41672" y="200025"/>
                </a:lnTo>
                <a:cubicBezTo>
                  <a:pt x="39350" y="200025"/>
                  <a:pt x="37088" y="200799"/>
                  <a:pt x="35243" y="202168"/>
                </a:cubicBezTo>
                <a:lnTo>
                  <a:pt x="22860" y="211455"/>
                </a:lnTo>
                <a:cubicBezTo>
                  <a:pt x="16550" y="216218"/>
                  <a:pt x="7620" y="214908"/>
                  <a:pt x="2857" y="208597"/>
                </a:cubicBezTo>
                <a:cubicBezTo>
                  <a:pt x="-1905" y="202287"/>
                  <a:pt x="-595" y="193358"/>
                  <a:pt x="5715" y="188595"/>
                </a:cubicBezTo>
                <a:lnTo>
                  <a:pt x="18098" y="179308"/>
                </a:lnTo>
                <a:close/>
                <a:moveTo>
                  <a:pt x="133350" y="38100"/>
                </a:moveTo>
                <a:lnTo>
                  <a:pt x="285750" y="38100"/>
                </a:lnTo>
                <a:cubicBezTo>
                  <a:pt x="296287" y="38100"/>
                  <a:pt x="304800" y="46613"/>
                  <a:pt x="304800" y="57150"/>
                </a:cubicBezTo>
                <a:cubicBezTo>
                  <a:pt x="304800" y="67687"/>
                  <a:pt x="296287" y="76200"/>
                  <a:pt x="285750" y="76200"/>
                </a:cubicBezTo>
                <a:lnTo>
                  <a:pt x="133350" y="76200"/>
                </a:lnTo>
                <a:cubicBezTo>
                  <a:pt x="122813" y="76200"/>
                  <a:pt x="114300" y="67687"/>
                  <a:pt x="114300" y="57150"/>
                </a:cubicBezTo>
                <a:cubicBezTo>
                  <a:pt x="114300" y="46613"/>
                  <a:pt x="122813" y="38100"/>
                  <a:pt x="133350" y="38100"/>
                </a:cubicBezTo>
                <a:close/>
                <a:moveTo>
                  <a:pt x="133350" y="133350"/>
                </a:move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133350" y="171450"/>
                </a:lnTo>
                <a:cubicBezTo>
                  <a:pt x="122813" y="171450"/>
                  <a:pt x="114300" y="162937"/>
                  <a:pt x="114300" y="152400"/>
                </a:cubicBezTo>
                <a:cubicBezTo>
                  <a:pt x="114300" y="141863"/>
                  <a:pt x="122813" y="133350"/>
                  <a:pt x="133350" y="133350"/>
                </a:cubicBezTo>
                <a:close/>
                <a:moveTo>
                  <a:pt x="133350" y="228600"/>
                </a:moveTo>
                <a:lnTo>
                  <a:pt x="285750" y="228600"/>
                </a:lnTo>
                <a:cubicBezTo>
                  <a:pt x="296287" y="228600"/>
                  <a:pt x="304800" y="237113"/>
                  <a:pt x="304800" y="247650"/>
                </a:cubicBezTo>
                <a:cubicBezTo>
                  <a:pt x="304800" y="258187"/>
                  <a:pt x="296287" y="266700"/>
                  <a:pt x="285750" y="266700"/>
                </a:cubicBezTo>
                <a:lnTo>
                  <a:pt x="133350" y="266700"/>
                </a:lnTo>
                <a:cubicBezTo>
                  <a:pt x="122813" y="266700"/>
                  <a:pt x="114300" y="258187"/>
                  <a:pt x="114300" y="247650"/>
                </a:cubicBezTo>
                <a:cubicBezTo>
                  <a:pt x="114300" y="237113"/>
                  <a:pt x="122813" y="228600"/>
                  <a:pt x="133350" y="22860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92795" y="3302000"/>
            <a:ext cx="4445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a dataset of 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50-100 real user questions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267200"/>
            <a:ext cx="543560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86767" y="457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350" y="0"/>
                </a:moveTo>
                <a:cubicBezTo>
                  <a:pt x="154365" y="0"/>
                  <a:pt x="171450" y="12799"/>
                  <a:pt x="171450" y="28575"/>
                </a:cubicBezTo>
                <a:cubicBezTo>
                  <a:pt x="171450" y="34766"/>
                  <a:pt x="168831" y="40481"/>
                  <a:pt x="164306" y="45184"/>
                </a:cubicBezTo>
                <a:cubicBezTo>
                  <a:pt x="160377" y="49292"/>
                  <a:pt x="157163" y="54293"/>
                  <a:pt x="157163" y="60008"/>
                </a:cubicBezTo>
                <a:cubicBezTo>
                  <a:pt x="157163" y="68937"/>
                  <a:pt x="164425" y="76200"/>
                  <a:pt x="173355" y="76200"/>
                </a:cubicBezTo>
                <a:lnTo>
                  <a:pt x="200025" y="76200"/>
                </a:lnTo>
                <a:cubicBezTo>
                  <a:pt x="215801" y="76200"/>
                  <a:pt x="228600" y="88999"/>
                  <a:pt x="228600" y="104775"/>
                </a:cubicBezTo>
                <a:lnTo>
                  <a:pt x="228600" y="131445"/>
                </a:lnTo>
                <a:cubicBezTo>
                  <a:pt x="228600" y="140375"/>
                  <a:pt x="235863" y="147638"/>
                  <a:pt x="244793" y="147638"/>
                </a:cubicBezTo>
                <a:cubicBezTo>
                  <a:pt x="250448" y="147638"/>
                  <a:pt x="255508" y="144423"/>
                  <a:pt x="259616" y="140494"/>
                </a:cubicBezTo>
                <a:cubicBezTo>
                  <a:pt x="264319" y="136029"/>
                  <a:pt x="270034" y="133350"/>
                  <a:pt x="276225" y="133350"/>
                </a:cubicBezTo>
                <a:cubicBezTo>
                  <a:pt x="292001" y="133350"/>
                  <a:pt x="304800" y="150435"/>
                  <a:pt x="304800" y="171450"/>
                </a:cubicBezTo>
                <a:cubicBezTo>
                  <a:pt x="304800" y="192465"/>
                  <a:pt x="292001" y="209550"/>
                  <a:pt x="276225" y="209550"/>
                </a:cubicBezTo>
                <a:cubicBezTo>
                  <a:pt x="270034" y="209550"/>
                  <a:pt x="264259" y="206931"/>
                  <a:pt x="259616" y="202406"/>
                </a:cubicBezTo>
                <a:cubicBezTo>
                  <a:pt x="255508" y="198477"/>
                  <a:pt x="250507" y="195263"/>
                  <a:pt x="244793" y="195263"/>
                </a:cubicBezTo>
                <a:cubicBezTo>
                  <a:pt x="235863" y="195263"/>
                  <a:pt x="228600" y="202525"/>
                  <a:pt x="228600" y="211455"/>
                </a:cubicBezTo>
                <a:lnTo>
                  <a:pt x="228600" y="276225"/>
                </a:lnTo>
                <a:cubicBezTo>
                  <a:pt x="228600" y="292001"/>
                  <a:pt x="215801" y="304800"/>
                  <a:pt x="200025" y="304800"/>
                </a:cubicBezTo>
                <a:lnTo>
                  <a:pt x="166211" y="304800"/>
                </a:lnTo>
                <a:cubicBezTo>
                  <a:pt x="158591" y="304800"/>
                  <a:pt x="152400" y="298609"/>
                  <a:pt x="152400" y="290989"/>
                </a:cubicBezTo>
                <a:cubicBezTo>
                  <a:pt x="152400" y="285512"/>
                  <a:pt x="155853" y="280690"/>
                  <a:pt x="160258" y="277416"/>
                </a:cubicBezTo>
                <a:cubicBezTo>
                  <a:pt x="167164" y="272236"/>
                  <a:pt x="171450" y="265093"/>
                  <a:pt x="171450" y="257175"/>
                </a:cubicBezTo>
                <a:cubicBezTo>
                  <a:pt x="171450" y="241399"/>
                  <a:pt x="154365" y="228600"/>
                  <a:pt x="133350" y="228600"/>
                </a:cubicBezTo>
                <a:cubicBezTo>
                  <a:pt x="112335" y="228600"/>
                  <a:pt x="95250" y="241399"/>
                  <a:pt x="95250" y="257175"/>
                </a:cubicBezTo>
                <a:cubicBezTo>
                  <a:pt x="95250" y="265093"/>
                  <a:pt x="99536" y="272236"/>
                  <a:pt x="106442" y="277416"/>
                </a:cubicBezTo>
                <a:cubicBezTo>
                  <a:pt x="110847" y="280690"/>
                  <a:pt x="114300" y="285452"/>
                  <a:pt x="114300" y="290989"/>
                </a:cubicBezTo>
                <a:cubicBezTo>
                  <a:pt x="114300" y="298609"/>
                  <a:pt x="108109" y="304800"/>
                  <a:pt x="100489" y="304800"/>
                </a:cubicBezTo>
                <a:lnTo>
                  <a:pt x="28575" y="304800"/>
                </a:lnTo>
                <a:cubicBezTo>
                  <a:pt x="12799" y="304800"/>
                  <a:pt x="0" y="292001"/>
                  <a:pt x="0" y="276225"/>
                </a:cubicBezTo>
                <a:lnTo>
                  <a:pt x="0" y="204311"/>
                </a:lnTo>
                <a:cubicBezTo>
                  <a:pt x="0" y="196691"/>
                  <a:pt x="6191" y="190500"/>
                  <a:pt x="13811" y="190500"/>
                </a:cubicBezTo>
                <a:cubicBezTo>
                  <a:pt x="19288" y="190500"/>
                  <a:pt x="24110" y="193953"/>
                  <a:pt x="27384" y="198358"/>
                </a:cubicBezTo>
                <a:cubicBezTo>
                  <a:pt x="32564" y="205264"/>
                  <a:pt x="39707" y="209550"/>
                  <a:pt x="47625" y="209550"/>
                </a:cubicBezTo>
                <a:cubicBezTo>
                  <a:pt x="63401" y="209550"/>
                  <a:pt x="76200" y="192465"/>
                  <a:pt x="76200" y="171450"/>
                </a:cubicBezTo>
                <a:cubicBezTo>
                  <a:pt x="76200" y="150435"/>
                  <a:pt x="63401" y="133350"/>
                  <a:pt x="47625" y="133350"/>
                </a:cubicBezTo>
                <a:cubicBezTo>
                  <a:pt x="39707" y="133350"/>
                  <a:pt x="32564" y="137636"/>
                  <a:pt x="27384" y="144542"/>
                </a:cubicBezTo>
                <a:cubicBezTo>
                  <a:pt x="24110" y="148947"/>
                  <a:pt x="19348" y="152400"/>
                  <a:pt x="13811" y="152400"/>
                </a:cubicBezTo>
                <a:cubicBezTo>
                  <a:pt x="6191" y="152400"/>
                  <a:pt x="0" y="146209"/>
                  <a:pt x="0" y="138589"/>
                </a:cubicBezTo>
                <a:lnTo>
                  <a:pt x="0" y="104775"/>
                </a:lnTo>
                <a:cubicBezTo>
                  <a:pt x="0" y="88999"/>
                  <a:pt x="12799" y="76200"/>
                  <a:pt x="28575" y="76200"/>
                </a:cubicBezTo>
                <a:lnTo>
                  <a:pt x="93345" y="76200"/>
                </a:lnTo>
                <a:cubicBezTo>
                  <a:pt x="102275" y="76200"/>
                  <a:pt x="109537" y="68937"/>
                  <a:pt x="109537" y="60007"/>
                </a:cubicBezTo>
                <a:cubicBezTo>
                  <a:pt x="109537" y="54352"/>
                  <a:pt x="106323" y="49292"/>
                  <a:pt x="102394" y="45184"/>
                </a:cubicBezTo>
                <a:cubicBezTo>
                  <a:pt x="97929" y="40481"/>
                  <a:pt x="95250" y="34766"/>
                  <a:pt x="95250" y="28575"/>
                </a:cubicBezTo>
                <a:cubicBezTo>
                  <a:pt x="95250" y="12799"/>
                  <a:pt x="112335" y="0"/>
                  <a:pt x="13335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75134" y="4419600"/>
            <a:ext cx="445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Include 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ambiguous, multi-part, and edge cases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5384800"/>
            <a:ext cx="543560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95697" y="5689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48769" y="39767"/>
                </a:moveTo>
                <a:cubicBezTo>
                  <a:pt x="154960" y="31254"/>
                  <a:pt x="153055" y="19348"/>
                  <a:pt x="144542" y="13156"/>
                </a:cubicBezTo>
                <a:cubicBezTo>
                  <a:pt x="136029" y="6965"/>
                  <a:pt x="124123" y="8870"/>
                  <a:pt x="117931" y="17383"/>
                </a:cubicBezTo>
                <a:lnTo>
                  <a:pt x="54828" y="104120"/>
                </a:lnTo>
                <a:lnTo>
                  <a:pt x="32504" y="81796"/>
                </a:lnTo>
                <a:cubicBezTo>
                  <a:pt x="25063" y="74355"/>
                  <a:pt x="12978" y="74355"/>
                  <a:pt x="5536" y="81796"/>
                </a:cubicBezTo>
                <a:cubicBezTo>
                  <a:pt x="-1905" y="89237"/>
                  <a:pt x="-1905" y="101322"/>
                  <a:pt x="5536" y="108764"/>
                </a:cubicBezTo>
                <a:lnTo>
                  <a:pt x="43636" y="146864"/>
                </a:lnTo>
                <a:cubicBezTo>
                  <a:pt x="47565" y="150793"/>
                  <a:pt x="53042" y="152817"/>
                  <a:pt x="58579" y="152400"/>
                </a:cubicBezTo>
                <a:cubicBezTo>
                  <a:pt x="64115" y="151983"/>
                  <a:pt x="69235" y="149126"/>
                  <a:pt x="72509" y="144601"/>
                </a:cubicBezTo>
                <a:lnTo>
                  <a:pt x="148709" y="39826"/>
                </a:lnTo>
                <a:close/>
                <a:moveTo>
                  <a:pt x="224969" y="120729"/>
                </a:moveTo>
                <a:cubicBezTo>
                  <a:pt x="231160" y="112216"/>
                  <a:pt x="229255" y="100310"/>
                  <a:pt x="220742" y="94119"/>
                </a:cubicBezTo>
                <a:cubicBezTo>
                  <a:pt x="212229" y="87928"/>
                  <a:pt x="200323" y="89833"/>
                  <a:pt x="194131" y="98346"/>
                </a:cubicBezTo>
                <a:lnTo>
                  <a:pt x="92928" y="237470"/>
                </a:lnTo>
                <a:lnTo>
                  <a:pt x="51554" y="196096"/>
                </a:lnTo>
                <a:cubicBezTo>
                  <a:pt x="44113" y="188655"/>
                  <a:pt x="32028" y="188655"/>
                  <a:pt x="24586" y="196096"/>
                </a:cubicBezTo>
                <a:cubicBezTo>
                  <a:pt x="17145" y="203537"/>
                  <a:pt x="17145" y="215622"/>
                  <a:pt x="24586" y="223064"/>
                </a:cubicBezTo>
                <a:lnTo>
                  <a:pt x="81736" y="280214"/>
                </a:lnTo>
                <a:cubicBezTo>
                  <a:pt x="85665" y="284143"/>
                  <a:pt x="91142" y="286167"/>
                  <a:pt x="96679" y="285750"/>
                </a:cubicBezTo>
                <a:cubicBezTo>
                  <a:pt x="102215" y="285333"/>
                  <a:pt x="107335" y="282476"/>
                  <a:pt x="110609" y="277951"/>
                </a:cubicBezTo>
                <a:lnTo>
                  <a:pt x="224909" y="120789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16794" y="5537200"/>
            <a:ext cx="4521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Pair each with 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ground-truth doc IDs and ideal answers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pic>
        <p:nvPicPr>
          <p:cNvPr id="14" name="Image 1" descr="https://kimi-web-img.moonshot.cn/img/img95.699pic.com/298bb217edebe41f911f2533a5d8cba530c8ad6c"/>
          <p:cNvPicPr>
            <a:picLocks noChangeAspect="1"/>
          </p:cNvPicPr>
          <p:nvPr/>
        </p:nvPicPr>
        <p:blipFill>
          <a:blip r:embed="rId4"/>
          <a:srcRect t="9239" b="9239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5621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A/B Test in Production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006600" y="2603500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76200" y="-38100"/>
                </a:moveTo>
                <a:cubicBezTo>
                  <a:pt x="34171" y="-38100"/>
                  <a:pt x="0" y="-3929"/>
                  <a:pt x="0" y="38100"/>
                </a:cubicBezTo>
                <a:lnTo>
                  <a:pt x="0" y="457200"/>
                </a:lnTo>
                <a:cubicBezTo>
                  <a:pt x="0" y="562451"/>
                  <a:pt x="85249" y="647700"/>
                  <a:pt x="190500" y="647700"/>
                </a:cubicBezTo>
                <a:cubicBezTo>
                  <a:pt x="295751" y="647700"/>
                  <a:pt x="381000" y="562451"/>
                  <a:pt x="381000" y="457200"/>
                </a:cubicBezTo>
                <a:lnTo>
                  <a:pt x="381000" y="38100"/>
                </a:lnTo>
                <a:cubicBezTo>
                  <a:pt x="381000" y="-3929"/>
                  <a:pt x="346829" y="-38100"/>
                  <a:pt x="304800" y="-38100"/>
                </a:cubicBezTo>
                <a:lnTo>
                  <a:pt x="76200" y="-38100"/>
                </a:lnTo>
                <a:close/>
                <a:moveTo>
                  <a:pt x="190500" y="428625"/>
                </a:moveTo>
                <a:cubicBezTo>
                  <a:pt x="227290" y="428625"/>
                  <a:pt x="257175" y="458510"/>
                  <a:pt x="257175" y="495300"/>
                </a:cubicBezTo>
                <a:cubicBezTo>
                  <a:pt x="257175" y="532090"/>
                  <a:pt x="227290" y="561975"/>
                  <a:pt x="190500" y="561975"/>
                </a:cubicBezTo>
                <a:cubicBezTo>
                  <a:pt x="153710" y="561975"/>
                  <a:pt x="123825" y="532090"/>
                  <a:pt x="123825" y="495300"/>
                </a:cubicBezTo>
                <a:cubicBezTo>
                  <a:pt x="123825" y="458510"/>
                  <a:pt x="153710" y="428625"/>
                  <a:pt x="190500" y="428625"/>
                </a:cubicBezTo>
                <a:close/>
                <a:moveTo>
                  <a:pt x="257175" y="304800"/>
                </a:moveTo>
                <a:cubicBezTo>
                  <a:pt x="257175" y="341599"/>
                  <a:pt x="227299" y="371475"/>
                  <a:pt x="190500" y="371475"/>
                </a:cubicBezTo>
                <a:cubicBezTo>
                  <a:pt x="153701" y="371475"/>
                  <a:pt x="123825" y="341599"/>
                  <a:pt x="123825" y="304800"/>
                </a:cubicBezTo>
                <a:cubicBezTo>
                  <a:pt x="123825" y="268001"/>
                  <a:pt x="153701" y="238125"/>
                  <a:pt x="190500" y="238125"/>
                </a:cubicBezTo>
                <a:cubicBezTo>
                  <a:pt x="227299" y="238125"/>
                  <a:pt x="257175" y="268001"/>
                  <a:pt x="257175" y="304800"/>
                </a:cubicBezTo>
                <a:close/>
                <a:moveTo>
                  <a:pt x="190500" y="180975"/>
                </a:moveTo>
                <a:cubicBezTo>
                  <a:pt x="153701" y="180975"/>
                  <a:pt x="123825" y="151099"/>
                  <a:pt x="123825" y="114300"/>
                </a:cubicBezTo>
                <a:cubicBezTo>
                  <a:pt x="123825" y="77501"/>
                  <a:pt x="153701" y="47625"/>
                  <a:pt x="190500" y="47625"/>
                </a:cubicBezTo>
                <a:cubicBezTo>
                  <a:pt x="227299" y="47625"/>
                  <a:pt x="257175" y="77501"/>
                  <a:pt x="257175" y="114300"/>
                </a:cubicBezTo>
                <a:cubicBezTo>
                  <a:pt x="257175" y="151099"/>
                  <a:pt x="227299" y="180975"/>
                  <a:pt x="190500" y="180975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220986" y="3365500"/>
            <a:ext cx="195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Route Traffic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54670" y="3721100"/>
            <a:ext cx="267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A/B test old system vs. RAG.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917950" y="3060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6A7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5791200" y="24765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8100" y="38100"/>
                </a:moveTo>
                <a:cubicBezTo>
                  <a:pt x="59174" y="38100"/>
                  <a:pt x="76200" y="55126"/>
                  <a:pt x="76200" y="76200"/>
                </a:cubicBezTo>
                <a:lnTo>
                  <a:pt x="76200" y="476250"/>
                </a:lnTo>
                <a:cubicBezTo>
                  <a:pt x="76200" y="486728"/>
                  <a:pt x="84773" y="495300"/>
                  <a:pt x="95250" y="495300"/>
                </a:cubicBezTo>
                <a:lnTo>
                  <a:pt x="571500" y="495300"/>
                </a:lnTo>
                <a:cubicBezTo>
                  <a:pt x="592574" y="495300"/>
                  <a:pt x="609600" y="512326"/>
                  <a:pt x="609600" y="533400"/>
                </a:cubicBezTo>
                <a:cubicBezTo>
                  <a:pt x="609600" y="554474"/>
                  <a:pt x="592574" y="571500"/>
                  <a:pt x="571500" y="571500"/>
                </a:cubicBezTo>
                <a:lnTo>
                  <a:pt x="95250" y="571500"/>
                </a:lnTo>
                <a:cubicBezTo>
                  <a:pt x="42624" y="571500"/>
                  <a:pt x="0" y="528876"/>
                  <a:pt x="0" y="476250"/>
                </a:cubicBezTo>
                <a:lnTo>
                  <a:pt x="0" y="76200"/>
                </a:lnTo>
                <a:cubicBezTo>
                  <a:pt x="0" y="55126"/>
                  <a:pt x="17026" y="38100"/>
                  <a:pt x="38100" y="38100"/>
                </a:cubicBezTo>
                <a:close/>
                <a:moveTo>
                  <a:pt x="152400" y="114300"/>
                </a:moveTo>
                <a:cubicBezTo>
                  <a:pt x="152400" y="93226"/>
                  <a:pt x="169426" y="76200"/>
                  <a:pt x="190500" y="76200"/>
                </a:cubicBezTo>
                <a:lnTo>
                  <a:pt x="419100" y="76200"/>
                </a:lnTo>
                <a:cubicBezTo>
                  <a:pt x="440174" y="76200"/>
                  <a:pt x="457200" y="93226"/>
                  <a:pt x="457200" y="114300"/>
                </a:cubicBezTo>
                <a:cubicBezTo>
                  <a:pt x="457200" y="135374"/>
                  <a:pt x="440174" y="152400"/>
                  <a:pt x="419100" y="152400"/>
                </a:cubicBezTo>
                <a:lnTo>
                  <a:pt x="190500" y="152400"/>
                </a:lnTo>
                <a:cubicBezTo>
                  <a:pt x="169426" y="152400"/>
                  <a:pt x="152400" y="135374"/>
                  <a:pt x="152400" y="114300"/>
                </a:cubicBezTo>
                <a:close/>
                <a:moveTo>
                  <a:pt x="190500" y="209550"/>
                </a:moveTo>
                <a:lnTo>
                  <a:pt x="342900" y="209550"/>
                </a:lnTo>
                <a:cubicBezTo>
                  <a:pt x="363974" y="209550"/>
                  <a:pt x="381000" y="226576"/>
                  <a:pt x="381000" y="247650"/>
                </a:cubicBezTo>
                <a:cubicBezTo>
                  <a:pt x="381000" y="268724"/>
                  <a:pt x="363974" y="285750"/>
                  <a:pt x="342900" y="285750"/>
                </a:cubicBezTo>
                <a:lnTo>
                  <a:pt x="190500" y="285750"/>
                </a:lnTo>
                <a:cubicBezTo>
                  <a:pt x="169426" y="285750"/>
                  <a:pt x="152400" y="268724"/>
                  <a:pt x="152400" y="247650"/>
                </a:cubicBezTo>
                <a:cubicBezTo>
                  <a:pt x="152400" y="226576"/>
                  <a:pt x="169426" y="209550"/>
                  <a:pt x="190500" y="209550"/>
                </a:cubicBezTo>
                <a:close/>
                <a:moveTo>
                  <a:pt x="190500" y="342900"/>
                </a:moveTo>
                <a:lnTo>
                  <a:pt x="495300" y="342900"/>
                </a:lnTo>
                <a:cubicBezTo>
                  <a:pt x="516374" y="342900"/>
                  <a:pt x="533400" y="359926"/>
                  <a:pt x="533400" y="381000"/>
                </a:cubicBezTo>
                <a:cubicBezTo>
                  <a:pt x="533400" y="402074"/>
                  <a:pt x="516374" y="419100"/>
                  <a:pt x="495300" y="419100"/>
                </a:cubicBezTo>
                <a:lnTo>
                  <a:pt x="190500" y="419100"/>
                </a:lnTo>
                <a:cubicBezTo>
                  <a:pt x="169426" y="419100"/>
                  <a:pt x="152400" y="402074"/>
                  <a:pt x="152400" y="381000"/>
                </a:cubicBezTo>
                <a:cubicBezTo>
                  <a:pt x="152400" y="359926"/>
                  <a:pt x="169426" y="342900"/>
                  <a:pt x="190500" y="342900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147270" y="3238500"/>
            <a:ext cx="1892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Measure ROI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635500" y="35941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deflection rate &amp; user satisfaction.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816850" y="3060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6A7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9690100" y="24765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95250" y="190500"/>
                </a:moveTo>
                <a:cubicBezTo>
                  <a:pt x="116324" y="190500"/>
                  <a:pt x="133350" y="207526"/>
                  <a:pt x="133350" y="228600"/>
                </a:cubicBezTo>
                <a:lnTo>
                  <a:pt x="133350" y="533400"/>
                </a:lnTo>
                <a:cubicBezTo>
                  <a:pt x="133350" y="554474"/>
                  <a:pt x="116324" y="571500"/>
                  <a:pt x="95250" y="571500"/>
                </a:cubicBezTo>
                <a:lnTo>
                  <a:pt x="38100" y="571500"/>
                </a:lnTo>
                <a:cubicBezTo>
                  <a:pt x="17026" y="571500"/>
                  <a:pt x="0" y="554474"/>
                  <a:pt x="0" y="533400"/>
                </a:cubicBezTo>
                <a:lnTo>
                  <a:pt x="0" y="228600"/>
                </a:lnTo>
                <a:cubicBezTo>
                  <a:pt x="0" y="207526"/>
                  <a:pt x="17026" y="190500"/>
                  <a:pt x="38100" y="190500"/>
                </a:cubicBezTo>
                <a:lnTo>
                  <a:pt x="95250" y="190500"/>
                </a:lnTo>
                <a:close/>
                <a:moveTo>
                  <a:pt x="322183" y="19050"/>
                </a:moveTo>
                <a:cubicBezTo>
                  <a:pt x="354687" y="19050"/>
                  <a:pt x="381000" y="45363"/>
                  <a:pt x="381000" y="77867"/>
                </a:cubicBezTo>
                <a:lnTo>
                  <a:pt x="381000" y="82868"/>
                </a:lnTo>
                <a:cubicBezTo>
                  <a:pt x="381000" y="90964"/>
                  <a:pt x="379452" y="99060"/>
                  <a:pt x="376476" y="106561"/>
                </a:cubicBezTo>
                <a:lnTo>
                  <a:pt x="342900" y="190500"/>
                </a:lnTo>
                <a:lnTo>
                  <a:pt x="533400" y="190500"/>
                </a:lnTo>
                <a:cubicBezTo>
                  <a:pt x="564952" y="190500"/>
                  <a:pt x="590550" y="216098"/>
                  <a:pt x="590550" y="247650"/>
                </a:cubicBezTo>
                <a:cubicBezTo>
                  <a:pt x="590550" y="271105"/>
                  <a:pt x="576382" y="291227"/>
                  <a:pt x="556141" y="300038"/>
                </a:cubicBezTo>
                <a:cubicBezTo>
                  <a:pt x="576382" y="308848"/>
                  <a:pt x="590550" y="328970"/>
                  <a:pt x="590550" y="352425"/>
                </a:cubicBezTo>
                <a:cubicBezTo>
                  <a:pt x="590550" y="380286"/>
                  <a:pt x="570548" y="403503"/>
                  <a:pt x="544116" y="408503"/>
                </a:cubicBezTo>
                <a:cubicBezTo>
                  <a:pt x="549354" y="417195"/>
                  <a:pt x="552450" y="427315"/>
                  <a:pt x="552450" y="438150"/>
                </a:cubicBezTo>
                <a:cubicBezTo>
                  <a:pt x="552450" y="464582"/>
                  <a:pt x="534591" y="486728"/>
                  <a:pt x="510302" y="493276"/>
                </a:cubicBezTo>
                <a:cubicBezTo>
                  <a:pt x="512921" y="499824"/>
                  <a:pt x="514350" y="506968"/>
                  <a:pt x="514350" y="514350"/>
                </a:cubicBezTo>
                <a:cubicBezTo>
                  <a:pt x="514350" y="545902"/>
                  <a:pt x="488752" y="571500"/>
                  <a:pt x="457200" y="571500"/>
                </a:cubicBezTo>
                <a:lnTo>
                  <a:pt x="352544" y="571500"/>
                </a:lnTo>
                <a:cubicBezTo>
                  <a:pt x="309324" y="571500"/>
                  <a:pt x="267295" y="556736"/>
                  <a:pt x="233601" y="529709"/>
                </a:cubicBezTo>
                <a:lnTo>
                  <a:pt x="219075" y="518160"/>
                </a:lnTo>
                <a:cubicBezTo>
                  <a:pt x="200978" y="503753"/>
                  <a:pt x="190500" y="481846"/>
                  <a:pt x="190500" y="458629"/>
                </a:cubicBezTo>
                <a:lnTo>
                  <a:pt x="190500" y="236458"/>
                </a:lnTo>
                <a:cubicBezTo>
                  <a:pt x="190500" y="218718"/>
                  <a:pt x="194667" y="201216"/>
                  <a:pt x="202525" y="185380"/>
                </a:cubicBezTo>
                <a:lnTo>
                  <a:pt x="269438" y="51554"/>
                </a:lnTo>
                <a:cubicBezTo>
                  <a:pt x="279440" y="31671"/>
                  <a:pt x="299799" y="19050"/>
                  <a:pt x="322183" y="19050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76295" y="3238500"/>
            <a:ext cx="243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Gather Feedback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534400" y="35941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thumbs-up/down as a data goldmine.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4000" y="4508500"/>
            <a:ext cx="11684000" cy="787400"/>
          </a:xfrm>
          <a:custGeom>
            <a:avLst/>
            <a:gdLst/>
            <a:ahLst/>
            <a:cxnLst/>
            <a:rect l="l" t="t" r="r" b="b"/>
            <a:pathLst>
              <a:path w="11684000" h="787400">
                <a:moveTo>
                  <a:pt x="101598" y="0"/>
                </a:moveTo>
                <a:lnTo>
                  <a:pt x="11582402" y="0"/>
                </a:lnTo>
                <a:cubicBezTo>
                  <a:pt x="11638513" y="0"/>
                  <a:pt x="11684000" y="45487"/>
                  <a:pt x="11684000" y="101598"/>
                </a:cubicBezTo>
                <a:lnTo>
                  <a:pt x="11684000" y="685802"/>
                </a:lnTo>
                <a:cubicBezTo>
                  <a:pt x="11684000" y="741913"/>
                  <a:pt x="11638513" y="787400"/>
                  <a:pt x="11582402" y="787400"/>
                </a:cubicBezTo>
                <a:lnTo>
                  <a:pt x="101598" y="787400"/>
                </a:lnTo>
                <a:cubicBezTo>
                  <a:pt x="45487" y="787400"/>
                  <a:pt x="0" y="741913"/>
                  <a:pt x="0" y="685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10245" y="4711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33375" y="190500"/>
                </a:moveTo>
                <a:cubicBezTo>
                  <a:pt x="333375" y="111645"/>
                  <a:pt x="269355" y="47625"/>
                  <a:pt x="190500" y="47625"/>
                </a:cubicBezTo>
                <a:cubicBezTo>
                  <a:pt x="111645" y="47625"/>
                  <a:pt x="47625" y="111645"/>
                  <a:pt x="47625" y="190500"/>
                </a:cubicBezTo>
                <a:cubicBezTo>
                  <a:pt x="47625" y="269355"/>
                  <a:pt x="111645" y="333375"/>
                  <a:pt x="190500" y="333375"/>
                </a:cubicBezTo>
                <a:cubicBezTo>
                  <a:pt x="269355" y="333375"/>
                  <a:pt x="333375" y="269355"/>
                  <a:pt x="333375" y="190500"/>
                </a:cubicBezTo>
                <a:close/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90500" y="250031"/>
                </a:moveTo>
                <a:cubicBezTo>
                  <a:pt x="223356" y="250031"/>
                  <a:pt x="250031" y="223356"/>
                  <a:pt x="250031" y="190500"/>
                </a:cubicBezTo>
                <a:cubicBezTo>
                  <a:pt x="250031" y="157644"/>
                  <a:pt x="223356" y="130969"/>
                  <a:pt x="190500" y="130969"/>
                </a:cubicBezTo>
                <a:cubicBezTo>
                  <a:pt x="157644" y="130969"/>
                  <a:pt x="130969" y="157644"/>
                  <a:pt x="130969" y="190500"/>
                </a:cubicBezTo>
                <a:cubicBezTo>
                  <a:pt x="130969" y="223356"/>
                  <a:pt x="157644" y="250031"/>
                  <a:pt x="190500" y="250031"/>
                </a:cubicBezTo>
                <a:close/>
                <a:moveTo>
                  <a:pt x="190500" y="83344"/>
                </a:moveTo>
                <a:cubicBezTo>
                  <a:pt x="249641" y="83344"/>
                  <a:pt x="297656" y="131359"/>
                  <a:pt x="297656" y="190500"/>
                </a:cubicBezTo>
                <a:cubicBezTo>
                  <a:pt x="297656" y="249641"/>
                  <a:pt x="249641" y="297656"/>
                  <a:pt x="190500" y="297656"/>
                </a:cubicBezTo>
                <a:cubicBezTo>
                  <a:pt x="131359" y="297656"/>
                  <a:pt x="83344" y="249641"/>
                  <a:pt x="83344" y="190500"/>
                </a:cubicBezTo>
                <a:cubicBezTo>
                  <a:pt x="83344" y="131359"/>
                  <a:pt x="131359" y="83344"/>
                  <a:pt x="190500" y="83344"/>
                </a:cubicBezTo>
                <a:close/>
                <a:moveTo>
                  <a:pt x="166688" y="190500"/>
                </a:moveTo>
                <a:cubicBezTo>
                  <a:pt x="166688" y="177358"/>
                  <a:pt x="177358" y="166688"/>
                  <a:pt x="190500" y="166688"/>
                </a:cubicBezTo>
                <a:cubicBezTo>
                  <a:pt x="203642" y="166688"/>
                  <a:pt x="214313" y="177358"/>
                  <a:pt x="214313" y="190500"/>
                </a:cubicBezTo>
                <a:cubicBezTo>
                  <a:pt x="214313" y="203642"/>
                  <a:pt x="203642" y="214313"/>
                  <a:pt x="190500" y="214313"/>
                </a:cubicBezTo>
                <a:cubicBezTo>
                  <a:pt x="177358" y="214313"/>
                  <a:pt x="166688" y="203642"/>
                  <a:pt x="166688" y="19050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638895" y="4724400"/>
            <a:ext cx="981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Aim for LinkedIn's benchmark: a 28.6% reduction in support ticket resolution time.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pic>
        <p:nvPicPr>
          <p:cNvPr id="3" name="Image 1" descr="https://kimi-web-img.moonshot.cn/img/statics.scnu.edu.cn/88566937f460d4a28b9d529019675c3c234339df.png"/>
          <p:cNvPicPr>
            <a:picLocks noChangeAspect="1"/>
          </p:cNvPicPr>
          <p:nvPr/>
        </p:nvPicPr>
        <p:blipFill>
          <a:blip r:embed="rId4"/>
          <a:srcRect l="13134" r="13134"/>
          <a:stretch/>
        </p:blipFill>
        <p:spPr>
          <a:xfrm>
            <a:off x="254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7366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Architect for growing number of Queries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19558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 scale, smart architecture is your best friend. Don't call GPT-4 for every query.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2971800"/>
            <a:ext cx="543560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654800" y="31242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7A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Semantic Caching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654800" y="3479800"/>
            <a:ext cx="530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Hit 100ms for repeat questions.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502400" y="4089400"/>
            <a:ext cx="543560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654800" y="42418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7A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Cascading Models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654800" y="4597400"/>
            <a:ext cx="530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 from cheap to expensive models judiciously.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502400" y="5207000"/>
            <a:ext cx="543560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654800" y="53594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7A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Replication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654800" y="5715000"/>
            <a:ext cx="530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two-tier system once saved a company $2M/year.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69596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Lock Down Security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66116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08025" y="216916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00025" y="221456"/>
                </a:moveTo>
                <a:cubicBezTo>
                  <a:pt x="259166" y="221456"/>
                  <a:pt x="307181" y="173441"/>
                  <a:pt x="307181" y="114300"/>
                </a:cubicBezTo>
                <a:cubicBezTo>
                  <a:pt x="307181" y="55159"/>
                  <a:pt x="259166" y="7144"/>
                  <a:pt x="200025" y="7144"/>
                </a:cubicBezTo>
                <a:cubicBezTo>
                  <a:pt x="140884" y="7144"/>
                  <a:pt x="92869" y="55159"/>
                  <a:pt x="92869" y="114300"/>
                </a:cubicBezTo>
                <a:cubicBezTo>
                  <a:pt x="92869" y="173441"/>
                  <a:pt x="140884" y="221456"/>
                  <a:pt x="200025" y="221456"/>
                </a:cubicBezTo>
                <a:close/>
                <a:moveTo>
                  <a:pt x="173504" y="271463"/>
                </a:moveTo>
                <a:cubicBezTo>
                  <a:pt x="85546" y="271463"/>
                  <a:pt x="14288" y="342721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265390" y="457200"/>
                </a:lnTo>
                <a:cubicBezTo>
                  <a:pt x="233065" y="419160"/>
                  <a:pt x="214313" y="370136"/>
                  <a:pt x="214313" y="318254"/>
                </a:cubicBezTo>
                <a:lnTo>
                  <a:pt x="214313" y="290483"/>
                </a:lnTo>
                <a:cubicBezTo>
                  <a:pt x="214313" y="283964"/>
                  <a:pt x="215205" y="277535"/>
                  <a:pt x="216902" y="271462"/>
                </a:cubicBezTo>
                <a:lnTo>
                  <a:pt x="173504" y="271462"/>
                </a:lnTo>
                <a:close/>
                <a:moveTo>
                  <a:pt x="397639" y="436215"/>
                </a:moveTo>
                <a:lnTo>
                  <a:pt x="385763" y="441841"/>
                </a:lnTo>
                <a:lnTo>
                  <a:pt x="385763" y="273874"/>
                </a:lnTo>
                <a:lnTo>
                  <a:pt x="471488" y="302449"/>
                </a:lnTo>
                <a:lnTo>
                  <a:pt x="471488" y="319951"/>
                </a:lnTo>
                <a:cubicBezTo>
                  <a:pt x="471488" y="369778"/>
                  <a:pt x="442734" y="415052"/>
                  <a:pt x="397639" y="436305"/>
                </a:cubicBezTo>
                <a:close/>
                <a:moveTo>
                  <a:pt x="376744" y="231725"/>
                </a:moveTo>
                <a:lnTo>
                  <a:pt x="276731" y="265033"/>
                </a:lnTo>
                <a:cubicBezTo>
                  <a:pt x="265033" y="268962"/>
                  <a:pt x="257175" y="279856"/>
                  <a:pt x="257175" y="292179"/>
                </a:cubicBezTo>
                <a:lnTo>
                  <a:pt x="257175" y="319951"/>
                </a:lnTo>
                <a:cubicBezTo>
                  <a:pt x="257175" y="386388"/>
                  <a:pt x="295573" y="446842"/>
                  <a:pt x="355580" y="475059"/>
                </a:cubicBezTo>
                <a:lnTo>
                  <a:pt x="372100" y="482828"/>
                </a:lnTo>
                <a:cubicBezTo>
                  <a:pt x="376386" y="484793"/>
                  <a:pt x="381030" y="485864"/>
                  <a:pt x="385673" y="485864"/>
                </a:cubicBezTo>
                <a:cubicBezTo>
                  <a:pt x="390317" y="485864"/>
                  <a:pt x="395049" y="484793"/>
                  <a:pt x="399246" y="482828"/>
                </a:cubicBezTo>
                <a:lnTo>
                  <a:pt x="415766" y="475059"/>
                </a:lnTo>
                <a:cubicBezTo>
                  <a:pt x="475952" y="446752"/>
                  <a:pt x="514350" y="386298"/>
                  <a:pt x="514350" y="319861"/>
                </a:cubicBezTo>
                <a:lnTo>
                  <a:pt x="514350" y="292090"/>
                </a:lnTo>
                <a:cubicBezTo>
                  <a:pt x="514350" y="279767"/>
                  <a:pt x="506492" y="268873"/>
                  <a:pt x="494794" y="264944"/>
                </a:cubicBezTo>
                <a:lnTo>
                  <a:pt x="394781" y="231636"/>
                </a:lnTo>
                <a:cubicBezTo>
                  <a:pt x="388888" y="229672"/>
                  <a:pt x="382548" y="229672"/>
                  <a:pt x="376744" y="231636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74800" y="2092960"/>
            <a:ext cx="392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Access Controls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574800" y="2448560"/>
            <a:ext cx="384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Filter retrieval by user roles and metadata.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48400" y="166116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702425" y="216916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57175" y="57150"/>
                </a:moveTo>
                <a:cubicBezTo>
                  <a:pt x="57150" y="57150"/>
                  <a:pt x="0" y="142875"/>
                  <a:pt x="0" y="242888"/>
                </a:cubicBezTo>
                <a:cubicBezTo>
                  <a:pt x="0" y="342900"/>
                  <a:pt x="71438" y="400050"/>
                  <a:pt x="157163" y="400050"/>
                </a:cubicBezTo>
                <a:lnTo>
                  <a:pt x="164663" y="400050"/>
                </a:lnTo>
                <a:cubicBezTo>
                  <a:pt x="186273" y="400050"/>
                  <a:pt x="206097" y="387816"/>
                  <a:pt x="215741" y="368439"/>
                </a:cubicBezTo>
                <a:lnTo>
                  <a:pt x="236458" y="327094"/>
                </a:lnTo>
                <a:cubicBezTo>
                  <a:pt x="240387" y="319236"/>
                  <a:pt x="248335" y="314325"/>
                  <a:pt x="257175" y="314325"/>
                </a:cubicBezTo>
                <a:cubicBezTo>
                  <a:pt x="266015" y="314325"/>
                  <a:pt x="273963" y="319236"/>
                  <a:pt x="277892" y="327094"/>
                </a:cubicBezTo>
                <a:lnTo>
                  <a:pt x="298609" y="368439"/>
                </a:lnTo>
                <a:cubicBezTo>
                  <a:pt x="308253" y="387816"/>
                  <a:pt x="328077" y="400050"/>
                  <a:pt x="349687" y="400050"/>
                </a:cubicBezTo>
                <a:lnTo>
                  <a:pt x="357187" y="400050"/>
                </a:lnTo>
                <a:cubicBezTo>
                  <a:pt x="442912" y="400050"/>
                  <a:pt x="514350" y="342900"/>
                  <a:pt x="514350" y="242888"/>
                </a:cubicBezTo>
                <a:cubicBezTo>
                  <a:pt x="514350" y="142875"/>
                  <a:pt x="457200" y="57150"/>
                  <a:pt x="257175" y="57150"/>
                </a:cubicBezTo>
                <a:close/>
                <a:moveTo>
                  <a:pt x="85725" y="228600"/>
                </a:moveTo>
                <a:cubicBezTo>
                  <a:pt x="85725" y="197058"/>
                  <a:pt x="111333" y="171450"/>
                  <a:pt x="142875" y="171450"/>
                </a:cubicBezTo>
                <a:cubicBezTo>
                  <a:pt x="174417" y="171450"/>
                  <a:pt x="200025" y="197058"/>
                  <a:pt x="200025" y="228600"/>
                </a:cubicBezTo>
                <a:cubicBezTo>
                  <a:pt x="200025" y="260142"/>
                  <a:pt x="174417" y="285750"/>
                  <a:pt x="142875" y="285750"/>
                </a:cubicBezTo>
                <a:cubicBezTo>
                  <a:pt x="111333" y="285750"/>
                  <a:pt x="85725" y="260142"/>
                  <a:pt x="85725" y="228600"/>
                </a:cubicBezTo>
                <a:close/>
                <a:moveTo>
                  <a:pt x="371475" y="171450"/>
                </a:moveTo>
                <a:cubicBezTo>
                  <a:pt x="403017" y="171450"/>
                  <a:pt x="428625" y="197058"/>
                  <a:pt x="428625" y="228600"/>
                </a:cubicBezTo>
                <a:cubicBezTo>
                  <a:pt x="428625" y="260142"/>
                  <a:pt x="403017" y="285750"/>
                  <a:pt x="371475" y="285750"/>
                </a:cubicBezTo>
                <a:cubicBezTo>
                  <a:pt x="339933" y="285750"/>
                  <a:pt x="314325" y="260142"/>
                  <a:pt x="314325" y="228600"/>
                </a:cubicBezTo>
                <a:cubicBezTo>
                  <a:pt x="314325" y="197058"/>
                  <a:pt x="339933" y="171450"/>
                  <a:pt x="371475" y="17145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569200" y="2092960"/>
            <a:ext cx="363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PII Scrubbing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69200" y="2448560"/>
            <a:ext cx="355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Remove personal data before indexing.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343916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59222" y="394716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78070" y="28575"/>
                </a:moveTo>
                <a:lnTo>
                  <a:pt x="285750" y="28575"/>
                </a:lnTo>
                <a:cubicBezTo>
                  <a:pt x="317272" y="28575"/>
                  <a:pt x="342900" y="54203"/>
                  <a:pt x="342900" y="85725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85725"/>
                </a:lnTo>
                <a:cubicBezTo>
                  <a:pt x="0" y="54203"/>
                  <a:pt x="25628" y="28575"/>
                  <a:pt x="57150" y="28575"/>
                </a:cubicBezTo>
                <a:lnTo>
                  <a:pt x="64830" y="28575"/>
                </a:lnTo>
                <a:cubicBezTo>
                  <a:pt x="74652" y="11519"/>
                  <a:pt x="93137" y="0"/>
                  <a:pt x="114300" y="0"/>
                </a:cubicBezTo>
                <a:lnTo>
                  <a:pt x="228600" y="0"/>
                </a:lnTo>
                <a:cubicBezTo>
                  <a:pt x="249763" y="0"/>
                  <a:pt x="268248" y="11519"/>
                  <a:pt x="278070" y="28575"/>
                </a:cubicBezTo>
                <a:close/>
                <a:moveTo>
                  <a:pt x="221456" y="100013"/>
                </a:moveTo>
                <a:cubicBezTo>
                  <a:pt x="233333" y="100013"/>
                  <a:pt x="242888" y="90458"/>
                  <a:pt x="242888" y="78581"/>
                </a:cubicBezTo>
                <a:cubicBezTo>
                  <a:pt x="242888" y="66705"/>
                  <a:pt x="233333" y="57150"/>
                  <a:pt x="221456" y="57150"/>
                </a:cubicBezTo>
                <a:lnTo>
                  <a:pt x="121444" y="57150"/>
                </a:lnTo>
                <a:cubicBezTo>
                  <a:pt x="109567" y="57150"/>
                  <a:pt x="100013" y="66705"/>
                  <a:pt x="100013" y="78581"/>
                </a:cubicBezTo>
                <a:cubicBezTo>
                  <a:pt x="100013" y="90458"/>
                  <a:pt x="109567" y="100013"/>
                  <a:pt x="121444" y="100013"/>
                </a:cubicBezTo>
                <a:lnTo>
                  <a:pt x="221456" y="100013"/>
                </a:lnTo>
                <a:close/>
                <a:moveTo>
                  <a:pt x="246817" y="232797"/>
                </a:moveTo>
                <a:cubicBezTo>
                  <a:pt x="253067" y="222796"/>
                  <a:pt x="250031" y="209580"/>
                  <a:pt x="240030" y="203240"/>
                </a:cubicBezTo>
                <a:cubicBezTo>
                  <a:pt x="230029" y="196900"/>
                  <a:pt x="216813" y="200025"/>
                  <a:pt x="210473" y="210026"/>
                </a:cubicBezTo>
                <a:lnTo>
                  <a:pt x="155644" y="297805"/>
                </a:lnTo>
                <a:lnTo>
                  <a:pt x="131534" y="265658"/>
                </a:lnTo>
                <a:cubicBezTo>
                  <a:pt x="124391" y="256193"/>
                  <a:pt x="110996" y="254228"/>
                  <a:pt x="101531" y="261372"/>
                </a:cubicBezTo>
                <a:cubicBezTo>
                  <a:pt x="92065" y="268516"/>
                  <a:pt x="90101" y="281910"/>
                  <a:pt x="97244" y="291376"/>
                </a:cubicBezTo>
                <a:lnTo>
                  <a:pt x="140107" y="348526"/>
                </a:lnTo>
                <a:cubicBezTo>
                  <a:pt x="144304" y="354151"/>
                  <a:pt x="151090" y="357366"/>
                  <a:pt x="158145" y="357098"/>
                </a:cubicBezTo>
                <a:cubicBezTo>
                  <a:pt x="165199" y="356830"/>
                  <a:pt x="171629" y="353080"/>
                  <a:pt x="175379" y="347008"/>
                </a:cubicBezTo>
                <a:lnTo>
                  <a:pt x="246817" y="232708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05744" y="3743960"/>
            <a:ext cx="438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Audit Trails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505744" y="4099560"/>
            <a:ext cx="4127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who asked what and why the answer was given.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48400" y="343916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750248" y="394716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142875"/>
                </a:lnTo>
                <a:cubicBezTo>
                  <a:pt x="0" y="174397"/>
                  <a:pt x="25628" y="200025"/>
                  <a:pt x="57150" y="200025"/>
                </a:cubicBezTo>
                <a:lnTo>
                  <a:pt x="342900" y="200025"/>
                </a:lnTo>
                <a:cubicBezTo>
                  <a:pt x="374422" y="200025"/>
                  <a:pt x="400050" y="174397"/>
                  <a:pt x="400050" y="1428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250031" y="92869"/>
                </a:moveTo>
                <a:cubicBezTo>
                  <a:pt x="261859" y="92869"/>
                  <a:pt x="271463" y="102472"/>
                  <a:pt x="271463" y="114300"/>
                </a:cubicBezTo>
                <a:cubicBezTo>
                  <a:pt x="271463" y="126128"/>
                  <a:pt x="261859" y="135731"/>
                  <a:pt x="250031" y="135731"/>
                </a:cubicBezTo>
                <a:cubicBezTo>
                  <a:pt x="238203" y="135731"/>
                  <a:pt x="228600" y="126128"/>
                  <a:pt x="228600" y="114300"/>
                </a:cubicBezTo>
                <a:cubicBezTo>
                  <a:pt x="228600" y="102472"/>
                  <a:pt x="238203" y="92869"/>
                  <a:pt x="250031" y="92869"/>
                </a:cubicBezTo>
                <a:close/>
                <a:moveTo>
                  <a:pt x="300038" y="114300"/>
                </a:moveTo>
                <a:cubicBezTo>
                  <a:pt x="300038" y="102472"/>
                  <a:pt x="309641" y="92869"/>
                  <a:pt x="321469" y="92869"/>
                </a:cubicBezTo>
                <a:cubicBezTo>
                  <a:pt x="333297" y="92869"/>
                  <a:pt x="342900" y="102472"/>
                  <a:pt x="342900" y="114300"/>
                </a:cubicBezTo>
                <a:cubicBezTo>
                  <a:pt x="342900" y="126128"/>
                  <a:pt x="333297" y="135731"/>
                  <a:pt x="321469" y="135731"/>
                </a:cubicBezTo>
                <a:cubicBezTo>
                  <a:pt x="309641" y="135731"/>
                  <a:pt x="300038" y="126128"/>
                  <a:pt x="300038" y="114300"/>
                </a:cubicBezTo>
                <a:close/>
                <a:moveTo>
                  <a:pt x="57150" y="257175"/>
                </a:move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lose/>
                <a:moveTo>
                  <a:pt x="250031" y="321469"/>
                </a:moveTo>
                <a:cubicBezTo>
                  <a:pt x="261859" y="321469"/>
                  <a:pt x="271463" y="331072"/>
                  <a:pt x="271463" y="342900"/>
                </a:cubicBezTo>
                <a:cubicBezTo>
                  <a:pt x="271463" y="354728"/>
                  <a:pt x="261859" y="364331"/>
                  <a:pt x="250031" y="364331"/>
                </a:cubicBezTo>
                <a:cubicBezTo>
                  <a:pt x="238203" y="364331"/>
                  <a:pt x="228600" y="354728"/>
                  <a:pt x="228600" y="342900"/>
                </a:cubicBezTo>
                <a:cubicBezTo>
                  <a:pt x="228600" y="331072"/>
                  <a:pt x="238203" y="321469"/>
                  <a:pt x="250031" y="321469"/>
                </a:cubicBezTo>
                <a:close/>
                <a:moveTo>
                  <a:pt x="300038" y="342900"/>
                </a:moveTo>
                <a:cubicBezTo>
                  <a:pt x="300038" y="331072"/>
                  <a:pt x="309641" y="321469"/>
                  <a:pt x="321469" y="321469"/>
                </a:cubicBezTo>
                <a:cubicBezTo>
                  <a:pt x="333297" y="321469"/>
                  <a:pt x="342900" y="331072"/>
                  <a:pt x="342900" y="342900"/>
                </a:cubicBezTo>
                <a:cubicBezTo>
                  <a:pt x="342900" y="354728"/>
                  <a:pt x="333297" y="364331"/>
                  <a:pt x="321469" y="364331"/>
                </a:cubicBezTo>
                <a:cubicBezTo>
                  <a:pt x="309641" y="364331"/>
                  <a:pt x="300038" y="354728"/>
                  <a:pt x="300038" y="34290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550547" y="3743960"/>
            <a:ext cx="433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Residency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50547" y="4099560"/>
            <a:ext cx="4076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on-prem or private cloud for sensitive data.</a:t>
            </a:r>
            <a:endParaRPr lang="en-US" sz="1600" dirty="0"/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8813CF78-FEDB-E32E-3B3B-1E034038CEB7}"/>
              </a:ext>
            </a:extLst>
          </p:cNvPr>
          <p:cNvSpPr/>
          <p:nvPr/>
        </p:nvSpPr>
        <p:spPr>
          <a:xfrm>
            <a:off x="3498850" y="5130800"/>
            <a:ext cx="5689600" cy="1473200"/>
          </a:xfrm>
          <a:custGeom>
            <a:avLst/>
            <a:gdLst/>
            <a:ahLst/>
            <a:cxnLst/>
            <a:rect l="l" t="t" r="r" b="b"/>
            <a:pathLst>
              <a:path w="5689600" h="14732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371593"/>
                </a:lnTo>
                <a:cubicBezTo>
                  <a:pt x="5689600" y="1427709"/>
                  <a:pt x="5644109" y="1473200"/>
                  <a:pt x="5587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85DA2AF2-EA8A-2DA3-10C5-C0EE12BB267C}"/>
              </a:ext>
            </a:extLst>
          </p:cNvPr>
          <p:cNvSpPr/>
          <p:nvPr/>
        </p:nvSpPr>
        <p:spPr>
          <a:xfrm>
            <a:off x="4819650" y="5562600"/>
            <a:ext cx="363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Guardrails</a:t>
            </a:r>
            <a:endParaRPr lang="en-US" sz="1600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F484843C-DCCA-69EA-BD1E-C3EDC290CFEB}"/>
              </a:ext>
            </a:extLst>
          </p:cNvPr>
          <p:cNvSpPr/>
          <p:nvPr/>
        </p:nvSpPr>
        <p:spPr>
          <a:xfrm>
            <a:off x="4819650" y="5918200"/>
            <a:ext cx="355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 Injection Attacks / Misuse</a:t>
            </a:r>
            <a:endParaRPr lang="en-US" sz="1600" dirty="0"/>
          </a:p>
        </p:txBody>
      </p:sp>
      <p:sp>
        <p:nvSpPr>
          <p:cNvPr id="25" name="AutoShape 2" descr="Generated image">
            <a:extLst>
              <a:ext uri="{FF2B5EF4-FFF2-40B4-BE49-F238E27FC236}">
                <a16:creationId xmlns:a16="http://schemas.microsoft.com/office/drawing/2014/main" id="{05ACDD76-FAAF-9A24-AC71-1DC6CA49D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 descr="A blue syringe with a needle&#10;&#10;AI-generated content may be incorrect.">
            <a:extLst>
              <a:ext uri="{FF2B5EF4-FFF2-40B4-BE49-F238E27FC236}">
                <a16:creationId xmlns:a16="http://schemas.microsoft.com/office/drawing/2014/main" id="{0D7BA986-0FD4-D1BB-9AEC-CD920631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570" y="5610860"/>
            <a:ext cx="614680" cy="6146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2224670"/>
            <a:ext cx="8567166" cy="227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Workflows vs. Agents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4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5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6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7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C618B-77A1-6413-7CBB-A306F8003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
            <a:extLst>
              <a:ext uri="{FF2B5EF4-FFF2-40B4-BE49-F238E27FC236}">
                <a16:creationId xmlns:a16="http://schemas.microsoft.com/office/drawing/2014/main" id="{A35ACB6B-E072-FA08-4A3C-8C77B1927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358D196-07D6-BEBE-0793-0FB4E6BD0C1D}"/>
              </a:ext>
            </a:extLst>
          </p:cNvPr>
          <p:cNvSpPr/>
          <p:nvPr/>
        </p:nvSpPr>
        <p:spPr>
          <a:xfrm>
            <a:off x="25400" y="15367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RAG Workflow in One Glance</a:t>
            </a: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AF59D5A-2F1B-CA52-621B-644FBAF423FA}"/>
              </a:ext>
            </a:extLst>
          </p:cNvPr>
          <p:cNvSpPr/>
          <p:nvPr/>
        </p:nvSpPr>
        <p:spPr>
          <a:xfrm>
            <a:off x="139700" y="22479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Query to Cited Answer: A journey of precision and speed.</a:t>
            </a: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ADAFF97-568A-70B4-2402-C1A67791442B}"/>
              </a:ext>
            </a:extLst>
          </p:cNvPr>
          <p:cNvSpPr/>
          <p:nvPr/>
        </p:nvSpPr>
        <p:spPr>
          <a:xfrm>
            <a:off x="254000" y="36322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3A76B8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52A39621-821C-D829-27CB-906DE82EC380}"/>
              </a:ext>
            </a:extLst>
          </p:cNvPr>
          <p:cNvSpPr/>
          <p:nvPr/>
        </p:nvSpPr>
        <p:spPr>
          <a:xfrm>
            <a:off x="254000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E3C90A5-A2F1-A1D0-4FAA-FAD29432FD61}"/>
              </a:ext>
            </a:extLst>
          </p:cNvPr>
          <p:cNvSpPr/>
          <p:nvPr/>
        </p:nvSpPr>
        <p:spPr>
          <a:xfrm>
            <a:off x="254000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3BB8FDFE-399A-A9F8-F699-90B5F02D8AE1}"/>
              </a:ext>
            </a:extLst>
          </p:cNvPr>
          <p:cNvSpPr/>
          <p:nvPr/>
        </p:nvSpPr>
        <p:spPr>
          <a:xfrm>
            <a:off x="2509441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24F737D-2EF5-166A-B234-9AA84A2AC54D}"/>
              </a:ext>
            </a:extLst>
          </p:cNvPr>
          <p:cNvSpPr/>
          <p:nvPr/>
        </p:nvSpPr>
        <p:spPr>
          <a:xfrm>
            <a:off x="2509441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CFD4AD3-EE9C-2ECA-64AE-5D79C61ABDD1}"/>
              </a:ext>
            </a:extLst>
          </p:cNvPr>
          <p:cNvSpPr/>
          <p:nvPr/>
        </p:nvSpPr>
        <p:spPr>
          <a:xfrm>
            <a:off x="4764881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DC428DB5-E687-F9B0-F806-8B3F1585DEE9}"/>
              </a:ext>
            </a:extLst>
          </p:cNvPr>
          <p:cNvSpPr/>
          <p:nvPr/>
        </p:nvSpPr>
        <p:spPr>
          <a:xfrm>
            <a:off x="4764881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1829FFB3-2C69-769C-424B-5A3ED9A8C144}"/>
              </a:ext>
            </a:extLst>
          </p:cNvPr>
          <p:cNvSpPr/>
          <p:nvPr/>
        </p:nvSpPr>
        <p:spPr>
          <a:xfrm>
            <a:off x="7020322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FD3AF480-7BEF-3956-2431-CEFC00371A28}"/>
              </a:ext>
            </a:extLst>
          </p:cNvPr>
          <p:cNvSpPr/>
          <p:nvPr/>
        </p:nvSpPr>
        <p:spPr>
          <a:xfrm>
            <a:off x="7020322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1AE828D3-522E-B708-26C8-9F3C46AE3B47}"/>
              </a:ext>
            </a:extLst>
          </p:cNvPr>
          <p:cNvSpPr/>
          <p:nvPr/>
        </p:nvSpPr>
        <p:spPr>
          <a:xfrm>
            <a:off x="9275763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E0CDF8D4-797D-06A0-616F-CDC2740D354D}"/>
              </a:ext>
            </a:extLst>
          </p:cNvPr>
          <p:cNvSpPr/>
          <p:nvPr/>
        </p:nvSpPr>
        <p:spPr>
          <a:xfrm>
            <a:off x="9275763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E91BC049-5B01-7027-812F-A6501D92ECE0}"/>
              </a:ext>
            </a:extLst>
          </p:cNvPr>
          <p:cNvSpPr/>
          <p:nvPr/>
        </p:nvSpPr>
        <p:spPr>
          <a:xfrm>
            <a:off x="11531203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A1357E42-9807-5511-CDC3-7CB3BFA48B0E}"/>
              </a:ext>
            </a:extLst>
          </p:cNvPr>
          <p:cNvSpPr/>
          <p:nvPr/>
        </p:nvSpPr>
        <p:spPr>
          <a:xfrm>
            <a:off x="11531203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D16D2645-C956-F9F1-AC55-141E12C8CEFD}"/>
              </a:ext>
            </a:extLst>
          </p:cNvPr>
          <p:cNvSpPr/>
          <p:nvPr/>
        </p:nvSpPr>
        <p:spPr>
          <a:xfrm>
            <a:off x="981075" y="3162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190500" y="130969"/>
                </a:moveTo>
                <a:cubicBezTo>
                  <a:pt x="177329" y="130969"/>
                  <a:pt x="166688" y="141610"/>
                  <a:pt x="166688" y="154781"/>
                </a:cubicBezTo>
                <a:cubicBezTo>
                  <a:pt x="166688" y="164678"/>
                  <a:pt x="158725" y="172641"/>
                  <a:pt x="148828" y="172641"/>
                </a:cubicBezTo>
                <a:cubicBezTo>
                  <a:pt x="138931" y="172641"/>
                  <a:pt x="130969" y="164678"/>
                  <a:pt x="130969" y="154781"/>
                </a:cubicBezTo>
                <a:cubicBezTo>
                  <a:pt x="130969" y="121890"/>
                  <a:pt x="157609" y="95250"/>
                  <a:pt x="190500" y="95250"/>
                </a:cubicBezTo>
                <a:cubicBezTo>
                  <a:pt x="223391" y="95250"/>
                  <a:pt x="250031" y="121890"/>
                  <a:pt x="250031" y="154781"/>
                </a:cubicBezTo>
                <a:cubicBezTo>
                  <a:pt x="250031" y="189905"/>
                  <a:pt x="223242" y="204787"/>
                  <a:pt x="208359" y="210220"/>
                </a:cubicBezTo>
                <a:lnTo>
                  <a:pt x="208359" y="213047"/>
                </a:lnTo>
                <a:cubicBezTo>
                  <a:pt x="208359" y="222945"/>
                  <a:pt x="200397" y="230907"/>
                  <a:pt x="190500" y="230907"/>
                </a:cubicBezTo>
                <a:cubicBezTo>
                  <a:pt x="180603" y="230907"/>
                  <a:pt x="172641" y="222945"/>
                  <a:pt x="172641" y="213047"/>
                </a:cubicBezTo>
                <a:lnTo>
                  <a:pt x="172641" y="207020"/>
                </a:lnTo>
                <a:cubicBezTo>
                  <a:pt x="172641" y="191765"/>
                  <a:pt x="183654" y="180826"/>
                  <a:pt x="195039" y="177105"/>
                </a:cubicBezTo>
                <a:cubicBezTo>
                  <a:pt x="199802" y="175543"/>
                  <a:pt x="204862" y="173013"/>
                  <a:pt x="208583" y="169441"/>
                </a:cubicBezTo>
                <a:cubicBezTo>
                  <a:pt x="211782" y="166315"/>
                  <a:pt x="214313" y="161999"/>
                  <a:pt x="214313" y="154856"/>
                </a:cubicBezTo>
                <a:cubicBezTo>
                  <a:pt x="214313" y="141684"/>
                  <a:pt x="203671" y="131043"/>
                  <a:pt x="190500" y="131043"/>
                </a:cubicBezTo>
                <a:close/>
                <a:moveTo>
                  <a:pt x="166688" y="273844"/>
                </a:moveTo>
                <a:cubicBezTo>
                  <a:pt x="166688" y="260701"/>
                  <a:pt x="177358" y="250031"/>
                  <a:pt x="190500" y="250031"/>
                </a:cubicBezTo>
                <a:cubicBezTo>
                  <a:pt x="203642" y="250031"/>
                  <a:pt x="214313" y="260701"/>
                  <a:pt x="214313" y="273844"/>
                </a:cubicBezTo>
                <a:cubicBezTo>
                  <a:pt x="214313" y="286986"/>
                  <a:pt x="203642" y="297656"/>
                  <a:pt x="190500" y="297656"/>
                </a:cubicBezTo>
                <a:cubicBezTo>
                  <a:pt x="177358" y="297656"/>
                  <a:pt x="166688" y="286986"/>
                  <a:pt x="166688" y="273844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91CAFD75-56F2-650C-72D8-FC2502C733BE}"/>
              </a:ext>
            </a:extLst>
          </p:cNvPr>
          <p:cNvSpPr/>
          <p:nvPr/>
        </p:nvSpPr>
        <p:spPr>
          <a:xfrm>
            <a:off x="763984" y="3644900"/>
            <a:ext cx="81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Query</a:t>
            </a: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E5F1AD34-820C-65E6-5428-7DAA222CAD40}"/>
              </a:ext>
            </a:extLst>
          </p:cNvPr>
          <p:cNvSpPr/>
          <p:nvPr/>
        </p:nvSpPr>
        <p:spPr>
          <a:xfrm>
            <a:off x="566539" y="3949700"/>
            <a:ext cx="120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Question</a:t>
            </a:r>
            <a:endParaRPr lang="en-US" sz="1600" dirty="0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A1100D62-9294-A15F-3DCA-098CDF54CE1A}"/>
              </a:ext>
            </a:extLst>
          </p:cNvPr>
          <p:cNvSpPr/>
          <p:nvPr/>
        </p:nvSpPr>
        <p:spPr>
          <a:xfrm>
            <a:off x="2951956" y="3162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9039" y="170036"/>
                </a:moveTo>
                <a:cubicBezTo>
                  <a:pt x="58936" y="100831"/>
                  <a:pt x="118542" y="47625"/>
                  <a:pt x="190500" y="47625"/>
                </a:cubicBezTo>
                <a:cubicBezTo>
                  <a:pt x="229939" y="47625"/>
                  <a:pt x="265658" y="63624"/>
                  <a:pt x="291554" y="89446"/>
                </a:cubicBezTo>
                <a:cubicBezTo>
                  <a:pt x="291703" y="89595"/>
                  <a:pt x="291852" y="89743"/>
                  <a:pt x="292001" y="89892"/>
                </a:cubicBezTo>
                <a:lnTo>
                  <a:pt x="297656" y="95250"/>
                </a:lnTo>
                <a:lnTo>
                  <a:pt x="262012" y="95250"/>
                </a:lnTo>
                <a:cubicBezTo>
                  <a:pt x="248841" y="95250"/>
                  <a:pt x="238199" y="105891"/>
                  <a:pt x="238199" y="119063"/>
                </a:cubicBezTo>
                <a:cubicBezTo>
                  <a:pt x="238199" y="132234"/>
                  <a:pt x="248841" y="142875"/>
                  <a:pt x="262012" y="142875"/>
                </a:cubicBezTo>
                <a:lnTo>
                  <a:pt x="357262" y="142875"/>
                </a:lnTo>
                <a:cubicBezTo>
                  <a:pt x="370433" y="142875"/>
                  <a:pt x="381074" y="132234"/>
                  <a:pt x="381074" y="119063"/>
                </a:cubicBezTo>
                <a:lnTo>
                  <a:pt x="381074" y="23812"/>
                </a:lnTo>
                <a:cubicBezTo>
                  <a:pt x="381074" y="10641"/>
                  <a:pt x="370433" y="0"/>
                  <a:pt x="357262" y="0"/>
                </a:cubicBezTo>
                <a:cubicBezTo>
                  <a:pt x="344091" y="0"/>
                  <a:pt x="333449" y="10641"/>
                  <a:pt x="333449" y="23812"/>
                </a:cubicBezTo>
                <a:lnTo>
                  <a:pt x="333449" y="63550"/>
                </a:lnTo>
                <a:lnTo>
                  <a:pt x="325041" y="55587"/>
                </a:lnTo>
                <a:cubicBezTo>
                  <a:pt x="290587" y="21282"/>
                  <a:pt x="242962" y="0"/>
                  <a:pt x="190500" y="0"/>
                </a:cubicBezTo>
                <a:cubicBezTo>
                  <a:pt x="94506" y="0"/>
                  <a:pt x="15106" y="70991"/>
                  <a:pt x="1935" y="163339"/>
                </a:cubicBezTo>
                <a:cubicBezTo>
                  <a:pt x="74" y="176361"/>
                  <a:pt x="9079" y="188416"/>
                  <a:pt x="22101" y="190277"/>
                </a:cubicBezTo>
                <a:cubicBezTo>
                  <a:pt x="35123" y="192137"/>
                  <a:pt x="47179" y="183059"/>
                  <a:pt x="49039" y="170111"/>
                </a:cubicBezTo>
                <a:close/>
                <a:moveTo>
                  <a:pt x="379065" y="217661"/>
                </a:moveTo>
                <a:cubicBezTo>
                  <a:pt x="380926" y="204639"/>
                  <a:pt x="371847" y="192584"/>
                  <a:pt x="358899" y="190723"/>
                </a:cubicBezTo>
                <a:cubicBezTo>
                  <a:pt x="345951" y="188863"/>
                  <a:pt x="333821" y="197941"/>
                  <a:pt x="331961" y="210889"/>
                </a:cubicBezTo>
                <a:cubicBezTo>
                  <a:pt x="322064" y="280095"/>
                  <a:pt x="262458" y="333301"/>
                  <a:pt x="190500" y="333301"/>
                </a:cubicBezTo>
                <a:cubicBezTo>
                  <a:pt x="151061" y="333301"/>
                  <a:pt x="115342" y="317302"/>
                  <a:pt x="89446" y="291480"/>
                </a:cubicBezTo>
                <a:cubicBezTo>
                  <a:pt x="89297" y="291331"/>
                  <a:pt x="89148" y="291182"/>
                  <a:pt x="88999" y="291033"/>
                </a:cubicBezTo>
                <a:lnTo>
                  <a:pt x="83344" y="285676"/>
                </a:lnTo>
                <a:lnTo>
                  <a:pt x="118988" y="285676"/>
                </a:lnTo>
                <a:cubicBezTo>
                  <a:pt x="132159" y="285676"/>
                  <a:pt x="142801" y="275034"/>
                  <a:pt x="142801" y="261863"/>
                </a:cubicBezTo>
                <a:cubicBezTo>
                  <a:pt x="142801" y="248692"/>
                  <a:pt x="132159" y="238051"/>
                  <a:pt x="118988" y="238051"/>
                </a:cubicBezTo>
                <a:lnTo>
                  <a:pt x="23812" y="238125"/>
                </a:lnTo>
                <a:cubicBezTo>
                  <a:pt x="17487" y="238125"/>
                  <a:pt x="11385" y="240655"/>
                  <a:pt x="6921" y="245194"/>
                </a:cubicBezTo>
                <a:cubicBezTo>
                  <a:pt x="2456" y="249734"/>
                  <a:pt x="-74" y="255761"/>
                  <a:pt x="0" y="262161"/>
                </a:cubicBezTo>
                <a:lnTo>
                  <a:pt x="744" y="356667"/>
                </a:lnTo>
                <a:cubicBezTo>
                  <a:pt x="819" y="369838"/>
                  <a:pt x="11609" y="380405"/>
                  <a:pt x="24780" y="380256"/>
                </a:cubicBezTo>
                <a:cubicBezTo>
                  <a:pt x="37951" y="380107"/>
                  <a:pt x="48518" y="369391"/>
                  <a:pt x="48369" y="356220"/>
                </a:cubicBezTo>
                <a:lnTo>
                  <a:pt x="48071" y="317897"/>
                </a:lnTo>
                <a:lnTo>
                  <a:pt x="56034" y="325413"/>
                </a:lnTo>
                <a:cubicBezTo>
                  <a:pt x="90488" y="359718"/>
                  <a:pt x="138038" y="381000"/>
                  <a:pt x="190500" y="381000"/>
                </a:cubicBezTo>
                <a:cubicBezTo>
                  <a:pt x="286494" y="381000"/>
                  <a:pt x="365894" y="310009"/>
                  <a:pt x="379065" y="217661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0C1DF9C7-1DDD-2430-6540-E691EC3A4B6A}"/>
              </a:ext>
            </a:extLst>
          </p:cNvPr>
          <p:cNvSpPr/>
          <p:nvPr/>
        </p:nvSpPr>
        <p:spPr>
          <a:xfrm>
            <a:off x="2465189" y="3644900"/>
            <a:ext cx="134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Embedding</a:t>
            </a: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7DDCB8A9-7C8E-8E2D-0F53-52324E627F6C}"/>
              </a:ext>
            </a:extLst>
          </p:cNvPr>
          <p:cNvSpPr/>
          <p:nvPr/>
        </p:nvSpPr>
        <p:spPr>
          <a:xfrm>
            <a:off x="2403872" y="3949700"/>
            <a:ext cx="1473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Convert to Vector</a:t>
            </a:r>
            <a:endParaRPr lang="en-US" sz="1600" dirty="0"/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4F335C90-BB10-0C30-DD4C-22B6A5F585A9}"/>
              </a:ext>
            </a:extLst>
          </p:cNvPr>
          <p:cNvSpPr/>
          <p:nvPr/>
        </p:nvSpPr>
        <p:spPr>
          <a:xfrm>
            <a:off x="4946650" y="3009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008CDF3A-D1EC-FF44-E94C-9BDEB59ABACF}"/>
              </a:ext>
            </a:extLst>
          </p:cNvPr>
          <p:cNvSpPr/>
          <p:nvPr/>
        </p:nvSpPr>
        <p:spPr>
          <a:xfrm>
            <a:off x="4398963" y="3492500"/>
            <a:ext cx="1422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DB Search</a:t>
            </a:r>
            <a:endParaRPr lang="en-US" sz="1600" dirty="0"/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E434F3F7-2571-F158-5271-49A3E788BF40}"/>
              </a:ext>
            </a:extLst>
          </p:cNvPr>
          <p:cNvSpPr/>
          <p:nvPr/>
        </p:nvSpPr>
        <p:spPr>
          <a:xfrm>
            <a:off x="4536281" y="4102100"/>
            <a:ext cx="1143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 Matches</a:t>
            </a:r>
            <a:endParaRPr lang="en-US" sz="1600" dirty="0"/>
          </a:p>
        </p:txBody>
      </p:sp>
      <p:sp>
        <p:nvSpPr>
          <p:cNvPr id="27" name="Shape 24">
            <a:extLst>
              <a:ext uri="{FF2B5EF4-FFF2-40B4-BE49-F238E27FC236}">
                <a16:creationId xmlns:a16="http://schemas.microsoft.com/office/drawing/2014/main" id="{67B622E0-E2D5-9F4D-A62C-E2DDA1D5071D}"/>
              </a:ext>
            </a:extLst>
          </p:cNvPr>
          <p:cNvSpPr/>
          <p:nvPr/>
        </p:nvSpPr>
        <p:spPr>
          <a:xfrm>
            <a:off x="6941344" y="3009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89297" y="190500"/>
                </a:moveTo>
                <a:cubicBezTo>
                  <a:pt x="79400" y="190500"/>
                  <a:pt x="71438" y="198462"/>
                  <a:pt x="71438" y="208359"/>
                </a:cubicBezTo>
                <a:cubicBezTo>
                  <a:pt x="71438" y="218256"/>
                  <a:pt x="79400" y="226219"/>
                  <a:pt x="89297" y="226219"/>
                </a:cubicBezTo>
                <a:lnTo>
                  <a:pt x="196453" y="226219"/>
                </a:lnTo>
                <a:cubicBezTo>
                  <a:pt x="206350" y="226219"/>
                  <a:pt x="214313" y="218256"/>
                  <a:pt x="214313" y="208359"/>
                </a:cubicBezTo>
                <a:cubicBezTo>
                  <a:pt x="214313" y="198462"/>
                  <a:pt x="206350" y="190500"/>
                  <a:pt x="196453" y="190500"/>
                </a:cubicBezTo>
                <a:lnTo>
                  <a:pt x="89297" y="190500"/>
                </a:lnTo>
                <a:close/>
                <a:moveTo>
                  <a:pt x="89297" y="261938"/>
                </a:moveTo>
                <a:cubicBezTo>
                  <a:pt x="79400" y="261938"/>
                  <a:pt x="71438" y="269900"/>
                  <a:pt x="71438" y="279797"/>
                </a:cubicBezTo>
                <a:cubicBezTo>
                  <a:pt x="71438" y="289694"/>
                  <a:pt x="79400" y="297656"/>
                  <a:pt x="89297" y="297656"/>
                </a:cubicBezTo>
                <a:lnTo>
                  <a:pt x="196453" y="297656"/>
                </a:lnTo>
                <a:cubicBezTo>
                  <a:pt x="206350" y="297656"/>
                  <a:pt x="214313" y="289694"/>
                  <a:pt x="214313" y="279797"/>
                </a:cubicBezTo>
                <a:cubicBezTo>
                  <a:pt x="214313" y="269900"/>
                  <a:pt x="206350" y="261938"/>
                  <a:pt x="196453" y="261938"/>
                </a:cubicBezTo>
                <a:lnTo>
                  <a:pt x="89297" y="261938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>
            <a:extLst>
              <a:ext uri="{FF2B5EF4-FFF2-40B4-BE49-F238E27FC236}">
                <a16:creationId xmlns:a16="http://schemas.microsoft.com/office/drawing/2014/main" id="{8300FFF1-E959-DAD5-E551-1B6E237172D8}"/>
              </a:ext>
            </a:extLst>
          </p:cNvPr>
          <p:cNvSpPr/>
          <p:nvPr/>
        </p:nvSpPr>
        <p:spPr>
          <a:xfrm>
            <a:off x="6369844" y="3492500"/>
            <a:ext cx="1422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Retrieved Chunks</a:t>
            </a:r>
            <a:endParaRPr lang="en-US" sz="1600" dirty="0"/>
          </a:p>
        </p:txBody>
      </p:sp>
      <p:sp>
        <p:nvSpPr>
          <p:cNvPr id="29" name="Text 26">
            <a:extLst>
              <a:ext uri="{FF2B5EF4-FFF2-40B4-BE49-F238E27FC236}">
                <a16:creationId xmlns:a16="http://schemas.microsoft.com/office/drawing/2014/main" id="{FD13D127-8FEC-42DC-7312-A5FB8984E66F}"/>
              </a:ext>
            </a:extLst>
          </p:cNvPr>
          <p:cNvSpPr/>
          <p:nvPr/>
        </p:nvSpPr>
        <p:spPr>
          <a:xfrm>
            <a:off x="6372225" y="4102100"/>
            <a:ext cx="142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Relevant Context</a:t>
            </a:r>
            <a:endParaRPr lang="en-US" sz="1600" dirty="0"/>
          </a:p>
        </p:txBody>
      </p:sp>
      <p:sp>
        <p:nvSpPr>
          <p:cNvPr id="30" name="Shape 27">
            <a:extLst>
              <a:ext uri="{FF2B5EF4-FFF2-40B4-BE49-F238E27FC236}">
                <a16:creationId xmlns:a16="http://schemas.microsoft.com/office/drawing/2014/main" id="{09C83080-3485-ECAD-0384-164354744F4D}"/>
              </a:ext>
            </a:extLst>
          </p:cNvPr>
          <p:cNvSpPr/>
          <p:nvPr/>
        </p:nvSpPr>
        <p:spPr>
          <a:xfrm>
            <a:off x="8864600" y="3162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6F654996-7E76-E69C-6CD4-3A80171FFA96}"/>
              </a:ext>
            </a:extLst>
          </p:cNvPr>
          <p:cNvSpPr/>
          <p:nvPr/>
        </p:nvSpPr>
        <p:spPr>
          <a:xfrm>
            <a:off x="8320484" y="36449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Prompt</a:t>
            </a:r>
            <a:endParaRPr lang="en-US" sz="1600" dirty="0"/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F2A8F19-B6BB-F5FA-957E-2DF92C6C8D5F}"/>
              </a:ext>
            </a:extLst>
          </p:cNvPr>
          <p:cNvSpPr/>
          <p:nvPr/>
        </p:nvSpPr>
        <p:spPr>
          <a:xfrm>
            <a:off x="8368109" y="3949700"/>
            <a:ext cx="1371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 + Query</a:t>
            </a:r>
            <a:endParaRPr lang="en-US" sz="1600" dirty="0"/>
          </a:p>
        </p:txBody>
      </p:sp>
      <p:sp>
        <p:nvSpPr>
          <p:cNvPr id="33" name="Shape 30">
            <a:extLst>
              <a:ext uri="{FF2B5EF4-FFF2-40B4-BE49-F238E27FC236}">
                <a16:creationId xmlns:a16="http://schemas.microsoft.com/office/drawing/2014/main" id="{FAE4BFA5-DCDF-301E-38BD-BB21F020009D}"/>
              </a:ext>
            </a:extLst>
          </p:cNvPr>
          <p:cNvSpPr/>
          <p:nvPr/>
        </p:nvSpPr>
        <p:spPr>
          <a:xfrm>
            <a:off x="10883106" y="30607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85961" y="49709"/>
                </a:moveTo>
                <a:cubicBezTo>
                  <a:pt x="193700" y="39067"/>
                  <a:pt x="191319" y="24185"/>
                  <a:pt x="180677" y="16446"/>
                </a:cubicBezTo>
                <a:cubicBezTo>
                  <a:pt x="170036" y="8706"/>
                  <a:pt x="155153" y="11088"/>
                  <a:pt x="147414" y="21729"/>
                </a:cubicBezTo>
                <a:lnTo>
                  <a:pt x="68535" y="130150"/>
                </a:lnTo>
                <a:lnTo>
                  <a:pt x="40630" y="102245"/>
                </a:lnTo>
                <a:cubicBezTo>
                  <a:pt x="31328" y="92943"/>
                  <a:pt x="16222" y="92943"/>
                  <a:pt x="6921" y="102245"/>
                </a:cubicBezTo>
                <a:cubicBezTo>
                  <a:pt x="-2381" y="111547"/>
                  <a:pt x="-2381" y="126653"/>
                  <a:pt x="6921" y="135954"/>
                </a:cubicBezTo>
                <a:lnTo>
                  <a:pt x="54546" y="183579"/>
                </a:lnTo>
                <a:cubicBezTo>
                  <a:pt x="59457" y="188491"/>
                  <a:pt x="66303" y="191021"/>
                  <a:pt x="73223" y="190500"/>
                </a:cubicBezTo>
                <a:cubicBezTo>
                  <a:pt x="80144" y="189979"/>
                  <a:pt x="86544" y="186407"/>
                  <a:pt x="90636" y="180752"/>
                </a:cubicBezTo>
                <a:lnTo>
                  <a:pt x="185886" y="49783"/>
                </a:lnTo>
                <a:close/>
                <a:moveTo>
                  <a:pt x="281211" y="150912"/>
                </a:moveTo>
                <a:cubicBezTo>
                  <a:pt x="288950" y="140271"/>
                  <a:pt x="286569" y="125388"/>
                  <a:pt x="275927" y="117649"/>
                </a:cubicBezTo>
                <a:cubicBezTo>
                  <a:pt x="265286" y="109910"/>
                  <a:pt x="250403" y="112291"/>
                  <a:pt x="242664" y="122932"/>
                </a:cubicBezTo>
                <a:lnTo>
                  <a:pt x="116160" y="296838"/>
                </a:lnTo>
                <a:lnTo>
                  <a:pt x="64443" y="245120"/>
                </a:lnTo>
                <a:cubicBezTo>
                  <a:pt x="55141" y="235818"/>
                  <a:pt x="40035" y="235818"/>
                  <a:pt x="30733" y="245120"/>
                </a:cubicBezTo>
                <a:cubicBezTo>
                  <a:pt x="21431" y="254422"/>
                  <a:pt x="21431" y="269528"/>
                  <a:pt x="30733" y="278829"/>
                </a:cubicBezTo>
                <a:lnTo>
                  <a:pt x="102171" y="350267"/>
                </a:lnTo>
                <a:cubicBezTo>
                  <a:pt x="107082" y="355178"/>
                  <a:pt x="113928" y="357708"/>
                  <a:pt x="120848" y="357188"/>
                </a:cubicBezTo>
                <a:cubicBezTo>
                  <a:pt x="127769" y="356667"/>
                  <a:pt x="134169" y="353095"/>
                  <a:pt x="138261" y="347439"/>
                </a:cubicBezTo>
                <a:lnTo>
                  <a:pt x="281136" y="150986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BEF653E6-7EE2-B3F5-8ADB-3A05D0FFDE97}"/>
              </a:ext>
            </a:extLst>
          </p:cNvPr>
          <p:cNvSpPr/>
          <p:nvPr/>
        </p:nvSpPr>
        <p:spPr>
          <a:xfrm>
            <a:off x="10545763" y="3543300"/>
            <a:ext cx="95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Answer</a:t>
            </a:r>
            <a:endParaRPr lang="en-US" sz="16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5D90D73F-D5B9-0A70-3BE3-AE4EAEDCC84F}"/>
              </a:ext>
            </a:extLst>
          </p:cNvPr>
          <p:cNvSpPr/>
          <p:nvPr/>
        </p:nvSpPr>
        <p:spPr>
          <a:xfrm>
            <a:off x="10311606" y="3848100"/>
            <a:ext cx="1422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Grounded Response</a:t>
            </a:r>
            <a:endParaRPr lang="en-US" sz="1600" dirty="0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CFDA9E92-B8EF-5E96-BD02-C86F4B2E47EF}"/>
              </a:ext>
            </a:extLst>
          </p:cNvPr>
          <p:cNvSpPr/>
          <p:nvPr/>
        </p:nvSpPr>
        <p:spPr>
          <a:xfrm>
            <a:off x="254000" y="47117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1D4A0703-E61A-7827-8C95-414930577D2F}"/>
              </a:ext>
            </a:extLst>
          </p:cNvPr>
          <p:cNvSpPr/>
          <p:nvPr/>
        </p:nvSpPr>
        <p:spPr>
          <a:xfrm>
            <a:off x="254000" y="4711700"/>
            <a:ext cx="11684000" cy="6096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Retrieval Latency: </a:t>
            </a:r>
            <a:r>
              <a:rPr lang="en-US" sz="24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 500ms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43535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78000"/>
            <a:ext cx="73787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RAG Ends Hallucination Nightmares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200400"/>
            <a:ext cx="73787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freeze knowledge at training cutoff and invent facts. RAG gives AI perfect, real-time memory of your company’s knowledge.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043267" y="1574800"/>
            <a:ext cx="3898900" cy="1168400"/>
          </a:xfrm>
          <a:custGeom>
            <a:avLst/>
            <a:gdLst/>
            <a:ahLst/>
            <a:cxnLst/>
            <a:rect l="l" t="t" r="r" b="b"/>
            <a:pathLst>
              <a:path w="3898900" h="1168400">
                <a:moveTo>
                  <a:pt x="101604" y="0"/>
                </a:moveTo>
                <a:lnTo>
                  <a:pt x="3797296" y="0"/>
                </a:lnTo>
                <a:cubicBezTo>
                  <a:pt x="3853410" y="0"/>
                  <a:pt x="3898900" y="45490"/>
                  <a:pt x="3898900" y="101604"/>
                </a:cubicBezTo>
                <a:lnTo>
                  <a:pt x="3898900" y="1066796"/>
                </a:lnTo>
                <a:cubicBezTo>
                  <a:pt x="3898900" y="1122910"/>
                  <a:pt x="3853410" y="1168400"/>
                  <a:pt x="37972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017867" y="1778000"/>
            <a:ext cx="394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28.6%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157567" y="2286000"/>
            <a:ext cx="367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 Time Reduction at LinkedIn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8043267" y="2946400"/>
            <a:ext cx="3898900" cy="1168400"/>
          </a:xfrm>
          <a:custGeom>
            <a:avLst/>
            <a:gdLst/>
            <a:ahLst/>
            <a:cxnLst/>
            <a:rect l="l" t="t" r="r" b="b"/>
            <a:pathLst>
              <a:path w="3898900" h="1168400">
                <a:moveTo>
                  <a:pt x="101604" y="0"/>
                </a:moveTo>
                <a:lnTo>
                  <a:pt x="3797296" y="0"/>
                </a:lnTo>
                <a:cubicBezTo>
                  <a:pt x="3853410" y="0"/>
                  <a:pt x="3898900" y="45490"/>
                  <a:pt x="3898900" y="101604"/>
                </a:cubicBezTo>
                <a:lnTo>
                  <a:pt x="3898900" y="1066796"/>
                </a:lnTo>
                <a:cubicBezTo>
                  <a:pt x="3898900" y="1122910"/>
                  <a:pt x="3853410" y="1168400"/>
                  <a:pt x="37972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4B1C9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017867" y="3149600"/>
            <a:ext cx="394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$40B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157567" y="3657600"/>
            <a:ext cx="367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Size by 2035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521200"/>
            <a:ext cx="11684000" cy="762000"/>
          </a:xfrm>
          <a:custGeom>
            <a:avLst/>
            <a:gdLst/>
            <a:ahLst/>
            <a:cxnLst/>
            <a:rect l="l" t="t" r="r" b="b"/>
            <a:pathLst>
              <a:path w="11684000" h="7620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660403"/>
                </a:lnTo>
                <a:cubicBezTo>
                  <a:pt x="11684000" y="716513"/>
                  <a:pt x="11638513" y="762000"/>
                  <a:pt x="11582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57200" y="4724400"/>
            <a:ext cx="744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Shift: </a:t>
            </a:r>
            <a:r>
              <a:rPr lang="en-US" sz="1800" b="1" dirty="0">
                <a:solidFill>
                  <a:srgbClr val="57A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80%</a:t>
            </a: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of enterprises now choose RAG over fine-tuning.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632752" y="4724400"/>
            <a:ext cx="1143000" cy="355600"/>
          </a:xfrm>
          <a:custGeom>
            <a:avLst/>
            <a:gdLst/>
            <a:ahLst/>
            <a:cxnLst/>
            <a:rect l="l" t="t" r="r" b="b"/>
            <a:pathLst>
              <a:path w="1143000" h="355600">
                <a:moveTo>
                  <a:pt x="177800" y="0"/>
                </a:moveTo>
                <a:lnTo>
                  <a:pt x="965200" y="0"/>
                </a:lnTo>
                <a:cubicBezTo>
                  <a:pt x="1063330" y="0"/>
                  <a:pt x="1143000" y="79670"/>
                  <a:pt x="1143000" y="177800"/>
                </a:cubicBezTo>
                <a:lnTo>
                  <a:pt x="1143000" y="177800"/>
                </a:lnTo>
                <a:cubicBezTo>
                  <a:pt x="1143000" y="275930"/>
                  <a:pt x="1063330" y="355600"/>
                  <a:pt x="965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632752" y="4724400"/>
            <a:ext cx="1320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871002" y="4724400"/>
            <a:ext cx="863600" cy="355600"/>
          </a:xfrm>
          <a:custGeom>
            <a:avLst/>
            <a:gdLst/>
            <a:ahLst/>
            <a:cxnLst/>
            <a:rect l="l" t="t" r="r" b="b"/>
            <a:pathLst>
              <a:path w="863600" h="355600">
                <a:moveTo>
                  <a:pt x="177800" y="0"/>
                </a:moveTo>
                <a:lnTo>
                  <a:pt x="685800" y="0"/>
                </a:lnTo>
                <a:cubicBezTo>
                  <a:pt x="783930" y="0"/>
                  <a:pt x="863600" y="79670"/>
                  <a:pt x="863600" y="177800"/>
                </a:cubicBezTo>
                <a:lnTo>
                  <a:pt x="863600" y="177800"/>
                </a:lnTo>
                <a:cubicBezTo>
                  <a:pt x="863600" y="275930"/>
                  <a:pt x="783930" y="355600"/>
                  <a:pt x="6858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0871002" y="4724400"/>
            <a:ext cx="10414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97000"/>
            <a:ext cx="1198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Workflows vs. Agents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59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Fundamental Difference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262313"/>
            <a:ext cx="5753100" cy="185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debate in AI system design is about understanding the </a:t>
            </a:r>
            <a:r>
              <a:rPr lang="en-US" sz="1800" b="1" dirty="0">
                <a:solidFill>
                  <a:srgbClr val="57A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autonomy spectrum</a:t>
            </a: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</a:t>
            </a:r>
          </a:p>
          <a:p>
            <a:pPr>
              <a:lnSpc>
                <a:spcPct val="140000"/>
              </a:lnSpc>
            </a:pPr>
            <a:endParaRPr lang="en-US" dirty="0">
              <a:solidFill>
                <a:srgbClr val="EAEAE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 lies in balancing user needs with risk tolerance.</a:t>
            </a:r>
            <a:endParaRPr lang="en-US" sz="16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7DDA237A-C8B4-0262-8A32-D38BA771C69A}"/>
              </a:ext>
            </a:extLst>
          </p:cNvPr>
          <p:cNvSpPr/>
          <p:nvPr/>
        </p:nvSpPr>
        <p:spPr>
          <a:xfrm>
            <a:off x="6584950" y="1231900"/>
            <a:ext cx="5753100" cy="185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AI workflow: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sequence of tasks 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orchestrated by developer-written code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defined in advance by the Engineer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Predictable execution paths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FBDD4D56-E057-DF82-90C6-294D6E2FB85D}"/>
              </a:ext>
            </a:extLst>
          </p:cNvPr>
          <p:cNvSpPr/>
          <p:nvPr/>
        </p:nvSpPr>
        <p:spPr>
          <a:xfrm>
            <a:off x="6584950" y="3771900"/>
            <a:ext cx="5753100" cy="185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chemeClr val="bg1"/>
                </a:solidFill>
              </a:rPr>
              <a:t>AI Agents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 LLM decides the sequence of steps to a goal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path is not predefined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agent reasons and plans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actions are based on the task and feedback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6637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Core Distinction: Who Controls the Loop?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578100"/>
            <a:ext cx="5613400" cy="2590800"/>
          </a:xfrm>
          <a:custGeom>
            <a:avLst/>
            <a:gdLst/>
            <a:ahLst/>
            <a:cxnLst/>
            <a:rect l="l" t="t" r="r" b="b"/>
            <a:pathLst>
              <a:path w="5613400" h="2590800">
                <a:moveTo>
                  <a:pt x="101611" y="0"/>
                </a:moveTo>
                <a:lnTo>
                  <a:pt x="5511789" y="0"/>
                </a:lnTo>
                <a:cubicBezTo>
                  <a:pt x="5567907" y="0"/>
                  <a:pt x="5613400" y="45493"/>
                  <a:pt x="5613400" y="101611"/>
                </a:cubicBezTo>
                <a:lnTo>
                  <a:pt x="5613400" y="2489189"/>
                </a:lnTo>
                <a:cubicBezTo>
                  <a:pt x="5613400" y="2545307"/>
                  <a:pt x="5567907" y="2590800"/>
                  <a:pt x="55117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2700">
            <a:solidFill>
              <a:srgbClr val="3A76B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71500" y="2895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04850" y="3048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384300" y="2997200"/>
            <a:ext cx="152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A76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Workflow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1500" y="3708400"/>
            <a:ext cx="5105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Developer controls every step, leading to a fixed execution path.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1500" y="4572000"/>
            <a:ext cx="95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Developer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558330" y="4610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856780" y="4521200"/>
            <a:ext cx="1104900" cy="355600"/>
          </a:xfrm>
          <a:custGeom>
            <a:avLst/>
            <a:gdLst/>
            <a:ahLst/>
            <a:cxnLst/>
            <a:rect l="l" t="t" r="r" b="b"/>
            <a:pathLst>
              <a:path w="1104900" h="355600">
                <a:moveTo>
                  <a:pt x="50801" y="0"/>
                </a:moveTo>
                <a:lnTo>
                  <a:pt x="1054099" y="0"/>
                </a:lnTo>
                <a:cubicBezTo>
                  <a:pt x="1082156" y="0"/>
                  <a:pt x="1104900" y="22744"/>
                  <a:pt x="1104900" y="50801"/>
                </a:cubicBezTo>
                <a:lnTo>
                  <a:pt x="1104900" y="304799"/>
                </a:lnTo>
                <a:cubicBezTo>
                  <a:pt x="1104900" y="332856"/>
                  <a:pt x="1082156" y="355600"/>
                  <a:pt x="1054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3A76B8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856780" y="4521200"/>
            <a:ext cx="11938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 Logic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086497" y="4610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3384947" y="4521200"/>
            <a:ext cx="901700" cy="355600"/>
          </a:xfrm>
          <a:custGeom>
            <a:avLst/>
            <a:gdLst/>
            <a:ahLst/>
            <a:cxnLst/>
            <a:rect l="l" t="t" r="r" b="b"/>
            <a:pathLst>
              <a:path w="901700" h="355600">
                <a:moveTo>
                  <a:pt x="50801" y="0"/>
                </a:moveTo>
                <a:lnTo>
                  <a:pt x="850899" y="0"/>
                </a:lnTo>
                <a:cubicBezTo>
                  <a:pt x="878956" y="0"/>
                  <a:pt x="901700" y="22744"/>
                  <a:pt x="901700" y="50801"/>
                </a:cubicBezTo>
                <a:lnTo>
                  <a:pt x="901700" y="304799"/>
                </a:lnTo>
                <a:cubicBezTo>
                  <a:pt x="901700" y="332856"/>
                  <a:pt x="878956" y="355600"/>
                  <a:pt x="8508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3A76B8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384947" y="4521200"/>
            <a:ext cx="9906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Call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416822" y="4610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715272" y="4572000"/>
            <a:ext cx="63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299200" y="2578100"/>
            <a:ext cx="5613400" cy="2590800"/>
          </a:xfrm>
          <a:custGeom>
            <a:avLst/>
            <a:gdLst/>
            <a:ahLst/>
            <a:cxnLst/>
            <a:rect l="l" t="t" r="r" b="b"/>
            <a:pathLst>
              <a:path w="5613400" h="2590800">
                <a:moveTo>
                  <a:pt x="101611" y="0"/>
                </a:moveTo>
                <a:lnTo>
                  <a:pt x="5511789" y="0"/>
                </a:lnTo>
                <a:cubicBezTo>
                  <a:pt x="5567907" y="0"/>
                  <a:pt x="5613400" y="45493"/>
                  <a:pt x="5613400" y="101611"/>
                </a:cubicBezTo>
                <a:lnTo>
                  <a:pt x="5613400" y="2489189"/>
                </a:lnTo>
                <a:cubicBezTo>
                  <a:pt x="5613400" y="2545307"/>
                  <a:pt x="5567907" y="2590800"/>
                  <a:pt x="55117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 w="12700">
            <a:solidFill>
              <a:srgbClr val="34B1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6616700" y="2895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6731000" y="30480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09550" y="0"/>
                </a:moveTo>
                <a:cubicBezTo>
                  <a:pt x="209550" y="-10537"/>
                  <a:pt x="201037" y="-19050"/>
                  <a:pt x="190500" y="-19050"/>
                </a:cubicBezTo>
                <a:cubicBezTo>
                  <a:pt x="179963" y="-19050"/>
                  <a:pt x="171450" y="-10537"/>
                  <a:pt x="171450" y="0"/>
                </a:cubicBezTo>
                <a:lnTo>
                  <a:pt x="171450" y="38100"/>
                </a:lnTo>
                <a:lnTo>
                  <a:pt x="114300" y="38100"/>
                </a:lnTo>
                <a:cubicBezTo>
                  <a:pt x="82748" y="38100"/>
                  <a:pt x="57150" y="63698"/>
                  <a:pt x="57150" y="95250"/>
                </a:cubicBezTo>
                <a:lnTo>
                  <a:pt x="57150" y="228600"/>
                </a:lnTo>
                <a:cubicBezTo>
                  <a:pt x="57150" y="260152"/>
                  <a:pt x="82748" y="285750"/>
                  <a:pt x="114300" y="285750"/>
                </a:cubicBezTo>
                <a:lnTo>
                  <a:pt x="266700" y="285750"/>
                </a:lnTo>
                <a:cubicBezTo>
                  <a:pt x="298252" y="285750"/>
                  <a:pt x="323850" y="260152"/>
                  <a:pt x="323850" y="228600"/>
                </a:cubicBezTo>
                <a:lnTo>
                  <a:pt x="323850" y="95250"/>
                </a:lnTo>
                <a:cubicBezTo>
                  <a:pt x="323850" y="63698"/>
                  <a:pt x="298252" y="38100"/>
                  <a:pt x="266700" y="38100"/>
                </a:cubicBezTo>
                <a:lnTo>
                  <a:pt x="209550" y="38100"/>
                </a:lnTo>
                <a:lnTo>
                  <a:pt x="209550" y="0"/>
                </a:lnTo>
                <a:close/>
                <a:moveTo>
                  <a:pt x="95250" y="219075"/>
                </a:moveTo>
                <a:cubicBezTo>
                  <a:pt x="95250" y="211157"/>
                  <a:pt x="101620" y="204787"/>
                  <a:pt x="109537" y="204787"/>
                </a:cubicBezTo>
                <a:lnTo>
                  <a:pt x="128588" y="204787"/>
                </a:lnTo>
                <a:cubicBezTo>
                  <a:pt x="136505" y="204787"/>
                  <a:pt x="142875" y="211157"/>
                  <a:pt x="142875" y="219075"/>
                </a:cubicBezTo>
                <a:cubicBezTo>
                  <a:pt x="142875" y="226993"/>
                  <a:pt x="136505" y="233363"/>
                  <a:pt x="128588" y="233363"/>
                </a:cubicBezTo>
                <a:lnTo>
                  <a:pt x="109537" y="233363"/>
                </a:lnTo>
                <a:cubicBezTo>
                  <a:pt x="101620" y="233363"/>
                  <a:pt x="95250" y="226993"/>
                  <a:pt x="95250" y="219075"/>
                </a:cubicBezTo>
                <a:close/>
                <a:moveTo>
                  <a:pt x="166688" y="219075"/>
                </a:moveTo>
                <a:cubicBezTo>
                  <a:pt x="166688" y="211157"/>
                  <a:pt x="173057" y="204787"/>
                  <a:pt x="180975" y="204787"/>
                </a:cubicBezTo>
                <a:lnTo>
                  <a:pt x="200025" y="204787"/>
                </a:lnTo>
                <a:cubicBezTo>
                  <a:pt x="207943" y="204787"/>
                  <a:pt x="214313" y="211157"/>
                  <a:pt x="214313" y="219075"/>
                </a:cubicBezTo>
                <a:cubicBezTo>
                  <a:pt x="214313" y="226993"/>
                  <a:pt x="207943" y="233363"/>
                  <a:pt x="200025" y="233363"/>
                </a:cubicBezTo>
                <a:lnTo>
                  <a:pt x="180975" y="233363"/>
                </a:lnTo>
                <a:cubicBezTo>
                  <a:pt x="173057" y="233363"/>
                  <a:pt x="166688" y="226993"/>
                  <a:pt x="166688" y="219075"/>
                </a:cubicBezTo>
                <a:close/>
                <a:moveTo>
                  <a:pt x="238125" y="219075"/>
                </a:moveTo>
                <a:cubicBezTo>
                  <a:pt x="238125" y="211157"/>
                  <a:pt x="244495" y="204787"/>
                  <a:pt x="252413" y="204787"/>
                </a:cubicBezTo>
                <a:lnTo>
                  <a:pt x="271463" y="204787"/>
                </a:lnTo>
                <a:cubicBezTo>
                  <a:pt x="279380" y="204787"/>
                  <a:pt x="285750" y="211157"/>
                  <a:pt x="285750" y="219075"/>
                </a:cubicBezTo>
                <a:cubicBezTo>
                  <a:pt x="285750" y="226993"/>
                  <a:pt x="279380" y="233363"/>
                  <a:pt x="271463" y="233363"/>
                </a:cubicBezTo>
                <a:lnTo>
                  <a:pt x="252413" y="233363"/>
                </a:lnTo>
                <a:cubicBezTo>
                  <a:pt x="244495" y="233363"/>
                  <a:pt x="238125" y="226993"/>
                  <a:pt x="238125" y="219075"/>
                </a:cubicBezTo>
                <a:close/>
                <a:moveTo>
                  <a:pt x="133350" y="104775"/>
                </a:moveTo>
                <a:cubicBezTo>
                  <a:pt x="149121" y="104775"/>
                  <a:pt x="161925" y="117579"/>
                  <a:pt x="161925" y="133350"/>
                </a:cubicBezTo>
                <a:cubicBezTo>
                  <a:pt x="161925" y="149121"/>
                  <a:pt x="149121" y="161925"/>
                  <a:pt x="133350" y="161925"/>
                </a:cubicBezTo>
                <a:cubicBezTo>
                  <a:pt x="117579" y="161925"/>
                  <a:pt x="104775" y="149121"/>
                  <a:pt x="104775" y="133350"/>
                </a:cubicBezTo>
                <a:cubicBezTo>
                  <a:pt x="104775" y="117579"/>
                  <a:pt x="117579" y="104775"/>
                  <a:pt x="133350" y="104775"/>
                </a:cubicBezTo>
                <a:close/>
                <a:moveTo>
                  <a:pt x="219075" y="133350"/>
                </a:moveTo>
                <a:cubicBezTo>
                  <a:pt x="219075" y="117579"/>
                  <a:pt x="231879" y="104775"/>
                  <a:pt x="247650" y="104775"/>
                </a:cubicBezTo>
                <a:cubicBezTo>
                  <a:pt x="263421" y="104775"/>
                  <a:pt x="276225" y="117579"/>
                  <a:pt x="276225" y="133350"/>
                </a:cubicBezTo>
                <a:cubicBezTo>
                  <a:pt x="276225" y="149121"/>
                  <a:pt x="263421" y="161925"/>
                  <a:pt x="247650" y="161925"/>
                </a:cubicBezTo>
                <a:cubicBezTo>
                  <a:pt x="231879" y="161925"/>
                  <a:pt x="219075" y="149121"/>
                  <a:pt x="219075" y="133350"/>
                </a:cubicBezTo>
                <a:close/>
                <a:moveTo>
                  <a:pt x="38100" y="133350"/>
                </a:moveTo>
                <a:cubicBezTo>
                  <a:pt x="38100" y="122813"/>
                  <a:pt x="29587" y="114300"/>
                  <a:pt x="19050" y="114300"/>
                </a:cubicBezTo>
                <a:cubicBezTo>
                  <a:pt x="8513" y="114300"/>
                  <a:pt x="0" y="122813"/>
                  <a:pt x="0" y="133350"/>
                </a:cubicBezTo>
                <a:lnTo>
                  <a:pt x="0" y="190500"/>
                </a:lnTo>
                <a:cubicBezTo>
                  <a:pt x="0" y="201037"/>
                  <a:pt x="8513" y="209550"/>
                  <a:pt x="19050" y="209550"/>
                </a:cubicBezTo>
                <a:cubicBezTo>
                  <a:pt x="29587" y="209550"/>
                  <a:pt x="38100" y="201037"/>
                  <a:pt x="38100" y="190500"/>
                </a:cubicBezTo>
                <a:lnTo>
                  <a:pt x="38100" y="133350"/>
                </a:lnTo>
                <a:close/>
                <a:moveTo>
                  <a:pt x="361950" y="114300"/>
                </a:moveTo>
                <a:cubicBezTo>
                  <a:pt x="351413" y="114300"/>
                  <a:pt x="342900" y="122813"/>
                  <a:pt x="342900" y="133350"/>
                </a:cubicBezTo>
                <a:lnTo>
                  <a:pt x="342900" y="190500"/>
                </a:lnTo>
                <a:cubicBezTo>
                  <a:pt x="342900" y="201037"/>
                  <a:pt x="351413" y="209550"/>
                  <a:pt x="361950" y="209550"/>
                </a:cubicBezTo>
                <a:cubicBezTo>
                  <a:pt x="372487" y="209550"/>
                  <a:pt x="381000" y="201037"/>
                  <a:pt x="381000" y="190500"/>
                </a:cubicBezTo>
                <a:lnTo>
                  <a:pt x="381000" y="133350"/>
                </a:lnTo>
                <a:cubicBezTo>
                  <a:pt x="381000" y="122813"/>
                  <a:pt x="372487" y="114300"/>
                  <a:pt x="361950" y="114300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7429500" y="2997200"/>
            <a:ext cx="101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16700" y="3708400"/>
            <a:ext cx="5105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controls decision-making, creating a dynamic execution path.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16700" y="4572000"/>
            <a:ext cx="48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138988" y="4610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7437438" y="4521200"/>
            <a:ext cx="1244600" cy="355600"/>
          </a:xfrm>
          <a:custGeom>
            <a:avLst/>
            <a:gdLst/>
            <a:ahLst/>
            <a:cxnLst/>
            <a:rect l="l" t="t" r="r" b="b"/>
            <a:pathLst>
              <a:path w="1244600" h="355600">
                <a:moveTo>
                  <a:pt x="50801" y="0"/>
                </a:moveTo>
                <a:lnTo>
                  <a:pt x="1193799" y="0"/>
                </a:lnTo>
                <a:cubicBezTo>
                  <a:pt x="1221856" y="0"/>
                  <a:pt x="1244600" y="22744"/>
                  <a:pt x="1244600" y="50801"/>
                </a:cubicBezTo>
                <a:lnTo>
                  <a:pt x="1244600" y="304799"/>
                </a:lnTo>
                <a:cubicBezTo>
                  <a:pt x="1244600" y="332856"/>
                  <a:pt x="1221856" y="355600"/>
                  <a:pt x="1193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34B1C9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7437438" y="4521200"/>
            <a:ext cx="13335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Decides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805267" y="4610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5"/>
          <p:cNvSpPr/>
          <p:nvPr/>
        </p:nvSpPr>
        <p:spPr>
          <a:xfrm>
            <a:off x="9103717" y="4521200"/>
            <a:ext cx="1384300" cy="355600"/>
          </a:xfrm>
          <a:custGeom>
            <a:avLst/>
            <a:gdLst/>
            <a:ahLst/>
            <a:cxnLst/>
            <a:rect l="l" t="t" r="r" b="b"/>
            <a:pathLst>
              <a:path w="1384300" h="355600">
                <a:moveTo>
                  <a:pt x="50801" y="0"/>
                </a:moveTo>
                <a:lnTo>
                  <a:pt x="1333499" y="0"/>
                </a:lnTo>
                <a:cubicBezTo>
                  <a:pt x="1361556" y="0"/>
                  <a:pt x="1384300" y="22744"/>
                  <a:pt x="1384300" y="50801"/>
                </a:cubicBezTo>
                <a:lnTo>
                  <a:pt x="1384300" y="304799"/>
                </a:lnTo>
                <a:cubicBezTo>
                  <a:pt x="1384300" y="332856"/>
                  <a:pt x="1361556" y="355600"/>
                  <a:pt x="13334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34B1C9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9103717" y="4521200"/>
            <a:ext cx="1473200" cy="3556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Tool/Feedback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610056" y="4610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66722" y="66675"/>
                </a:moveTo>
                <a:lnTo>
                  <a:pt x="169466" y="66675"/>
                </a:lnTo>
                <a:cubicBezTo>
                  <a:pt x="174084" y="66675"/>
                  <a:pt x="177800" y="62959"/>
                  <a:pt x="177800" y="58341"/>
                </a:cubicBezTo>
                <a:lnTo>
                  <a:pt x="177800" y="8334"/>
                </a:lnTo>
                <a:cubicBezTo>
                  <a:pt x="177800" y="4966"/>
                  <a:pt x="175786" y="1910"/>
                  <a:pt x="172660" y="625"/>
                </a:cubicBezTo>
                <a:cubicBezTo>
                  <a:pt x="169535" y="-660"/>
                  <a:pt x="165958" y="69"/>
                  <a:pt x="163562" y="2431"/>
                </a:cubicBezTo>
                <a:lnTo>
                  <a:pt x="145608" y="20419"/>
                </a:lnTo>
                <a:cubicBezTo>
                  <a:pt x="130225" y="7675"/>
                  <a:pt x="110430" y="0"/>
                  <a:pt x="88900" y="0"/>
                </a:cubicBezTo>
                <a:cubicBezTo>
                  <a:pt x="44103" y="0"/>
                  <a:pt x="7049" y="33129"/>
                  <a:pt x="903" y="76225"/>
                </a:cubicBezTo>
                <a:cubicBezTo>
                  <a:pt x="35" y="82302"/>
                  <a:pt x="4237" y="87928"/>
                  <a:pt x="10314" y="88796"/>
                </a:cubicBezTo>
                <a:cubicBezTo>
                  <a:pt x="16391" y="89664"/>
                  <a:pt x="22017" y="85427"/>
                  <a:pt x="22885" y="79385"/>
                </a:cubicBezTo>
                <a:cubicBezTo>
                  <a:pt x="27503" y="47054"/>
                  <a:pt x="55319" y="22225"/>
                  <a:pt x="88900" y="22225"/>
                </a:cubicBezTo>
                <a:cubicBezTo>
                  <a:pt x="104319" y="22225"/>
                  <a:pt x="118487" y="27434"/>
                  <a:pt x="129773" y="36220"/>
                </a:cubicBezTo>
                <a:lnTo>
                  <a:pt x="113556" y="52437"/>
                </a:lnTo>
                <a:cubicBezTo>
                  <a:pt x="111160" y="54833"/>
                  <a:pt x="110465" y="58410"/>
                  <a:pt x="111750" y="61535"/>
                </a:cubicBezTo>
                <a:cubicBezTo>
                  <a:pt x="113035" y="64661"/>
                  <a:pt x="116091" y="66675"/>
                  <a:pt x="119459" y="66675"/>
                </a:cubicBezTo>
                <a:lnTo>
                  <a:pt x="166722" y="66675"/>
                </a:lnTo>
                <a:close/>
                <a:moveTo>
                  <a:pt x="176932" y="101575"/>
                </a:moveTo>
                <a:cubicBezTo>
                  <a:pt x="177800" y="95498"/>
                  <a:pt x="173563" y="89872"/>
                  <a:pt x="167521" y="89004"/>
                </a:cubicBezTo>
                <a:cubicBezTo>
                  <a:pt x="161479" y="88136"/>
                  <a:pt x="155818" y="92373"/>
                  <a:pt x="154950" y="98415"/>
                </a:cubicBezTo>
                <a:cubicBezTo>
                  <a:pt x="150331" y="130711"/>
                  <a:pt x="122515" y="155540"/>
                  <a:pt x="88935" y="155540"/>
                </a:cubicBezTo>
                <a:cubicBezTo>
                  <a:pt x="73516" y="155540"/>
                  <a:pt x="59348" y="150331"/>
                  <a:pt x="48062" y="141545"/>
                </a:cubicBezTo>
                <a:lnTo>
                  <a:pt x="64244" y="125363"/>
                </a:lnTo>
                <a:cubicBezTo>
                  <a:pt x="66640" y="122967"/>
                  <a:pt x="67335" y="119390"/>
                  <a:pt x="66050" y="116265"/>
                </a:cubicBezTo>
                <a:cubicBezTo>
                  <a:pt x="64765" y="113139"/>
                  <a:pt x="61709" y="111125"/>
                  <a:pt x="58341" y="111125"/>
                </a:cubicBezTo>
                <a:lnTo>
                  <a:pt x="8334" y="111125"/>
                </a:lnTo>
                <a:cubicBezTo>
                  <a:pt x="3716" y="111125"/>
                  <a:pt x="0" y="114841"/>
                  <a:pt x="0" y="119459"/>
                </a:cubicBezTo>
                <a:lnTo>
                  <a:pt x="0" y="169466"/>
                </a:lnTo>
                <a:cubicBezTo>
                  <a:pt x="0" y="172834"/>
                  <a:pt x="2014" y="175890"/>
                  <a:pt x="5140" y="177175"/>
                </a:cubicBezTo>
                <a:cubicBezTo>
                  <a:pt x="8265" y="178460"/>
                  <a:pt x="11842" y="177731"/>
                  <a:pt x="14238" y="175369"/>
                </a:cubicBezTo>
                <a:lnTo>
                  <a:pt x="32226" y="157381"/>
                </a:lnTo>
                <a:cubicBezTo>
                  <a:pt x="47575" y="170125"/>
                  <a:pt x="67370" y="177800"/>
                  <a:pt x="88900" y="177800"/>
                </a:cubicBezTo>
                <a:cubicBezTo>
                  <a:pt x="133697" y="177800"/>
                  <a:pt x="170751" y="144671"/>
                  <a:pt x="176897" y="101575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603E0-DA54-2659-1229-72B9446D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
            <a:extLst>
              <a:ext uri="{FF2B5EF4-FFF2-40B4-BE49-F238E27FC236}">
                <a16:creationId xmlns:a16="http://schemas.microsoft.com/office/drawing/2014/main" id="{172A653F-4CF5-7820-80BA-0B39476BC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FB9EE33-FC61-5239-BD9C-18BC4AB57FF5}"/>
              </a:ext>
            </a:extLst>
          </p:cNvPr>
          <p:cNvSpPr/>
          <p:nvPr/>
        </p:nvSpPr>
        <p:spPr>
          <a:xfrm>
            <a:off x="139700" y="625732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Who Controls the Loop?</a:t>
            </a:r>
            <a:endParaRPr lang="en-US" sz="1600" dirty="0"/>
          </a:p>
        </p:txBody>
      </p:sp>
      <p:pic>
        <p:nvPicPr>
          <p:cNvPr id="32" name="Picture 31" descr="A diagram of a machine learning process&#10;&#10;AI-generated content may be incorrect.">
            <a:extLst>
              <a:ext uri="{FF2B5EF4-FFF2-40B4-BE49-F238E27FC236}">
                <a16:creationId xmlns:a16="http://schemas.microsoft.com/office/drawing/2014/main" id="{FA9BAE97-FE9F-DE7E-1297-E2111F71A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03843"/>
            <a:ext cx="5931243" cy="2310713"/>
          </a:xfrm>
          <a:prstGeom prst="rect">
            <a:avLst/>
          </a:prstGeom>
        </p:spPr>
      </p:pic>
      <p:pic>
        <p:nvPicPr>
          <p:cNvPr id="34" name="Picture 33" descr="A diagram of a tool&#10;&#10;AI-generated content may be incorrect.">
            <a:extLst>
              <a:ext uri="{FF2B5EF4-FFF2-40B4-BE49-F238E27FC236}">
                <a16:creationId xmlns:a16="http://schemas.microsoft.com/office/drawing/2014/main" id="{32EF4C4D-1405-3AE5-141D-785CA87BB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14" y="1759464"/>
            <a:ext cx="5842686" cy="231273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909D39F-4DD7-9DCA-EC7A-F12E2667707A}"/>
              </a:ext>
            </a:extLst>
          </p:cNvPr>
          <p:cNvSpPr txBox="1"/>
          <p:nvPr/>
        </p:nvSpPr>
        <p:spPr>
          <a:xfrm>
            <a:off x="995337" y="4219177"/>
            <a:ext cx="4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Workflow – Developer Controlled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E1472A-2F22-7A08-053D-A49C78D35FAC}"/>
              </a:ext>
            </a:extLst>
          </p:cNvPr>
          <p:cNvSpPr txBox="1"/>
          <p:nvPr/>
        </p:nvSpPr>
        <p:spPr>
          <a:xfrm>
            <a:off x="6695440" y="3887528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Agent – LLM Controlled</a:t>
            </a:r>
          </a:p>
        </p:txBody>
      </p:sp>
    </p:spTree>
    <p:extLst>
      <p:ext uri="{BB962C8B-B14F-4D97-AF65-F5344CB8AC3E}">
        <p14:creationId xmlns:p14="http://schemas.microsoft.com/office/powerpoint/2010/main" val="21115463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C6C62-66AB-9091-57F2-6AD7EBC72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
            <a:extLst>
              <a:ext uri="{FF2B5EF4-FFF2-40B4-BE49-F238E27FC236}">
                <a16:creationId xmlns:a16="http://schemas.microsoft.com/office/drawing/2014/main" id="{7C1B82C0-1CEA-6A12-3AA6-4204D895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860A6C3-D8DF-A002-E078-1337CCD86BA5}"/>
              </a:ext>
            </a:extLst>
          </p:cNvPr>
          <p:cNvSpPr/>
          <p:nvPr/>
        </p:nvSpPr>
        <p:spPr>
          <a:xfrm>
            <a:off x="-3048343" y="32917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Who Controls the Loop?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84EE8-D148-0EDD-DC08-56390DE9A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48" y="837170"/>
            <a:ext cx="6918152" cy="5913904"/>
          </a:xfrm>
          <a:prstGeom prst="rect">
            <a:avLst/>
          </a:prstGeom>
        </p:spPr>
      </p:pic>
      <p:pic>
        <p:nvPicPr>
          <p:cNvPr id="6" name="Picture 5" descr="A diagram of a machine learning process&#10;&#10;AI-generated content may be incorrect.">
            <a:extLst>
              <a:ext uri="{FF2B5EF4-FFF2-40B4-BE49-F238E27FC236}">
                <a16:creationId xmlns:a16="http://schemas.microsoft.com/office/drawing/2014/main" id="{89553F98-785B-CE43-025A-28238E8D9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40" y="2248929"/>
            <a:ext cx="4757683" cy="1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3253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279395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Positioning on the Autonomy Slider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990595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It's not a binary choice, but a conscious design decision.</a:t>
            </a:r>
            <a:endParaRPr lang="en-US" sz="16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F28434-ADD5-1C23-B34C-9646798FC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95" y="1450551"/>
            <a:ext cx="7699203" cy="512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346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When to Choose: Workflows vs. Agents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260600"/>
            <a:ext cx="5638800" cy="3200400"/>
          </a:xfrm>
          <a:custGeom>
            <a:avLst/>
            <a:gdLst/>
            <a:ahLst/>
            <a:cxnLst/>
            <a:rect l="l" t="t" r="r" b="b"/>
            <a:pathLst>
              <a:path w="5638800" h="3200400">
                <a:moveTo>
                  <a:pt x="101613" y="0"/>
                </a:moveTo>
                <a:lnTo>
                  <a:pt x="5537187" y="0"/>
                </a:lnTo>
                <a:cubicBezTo>
                  <a:pt x="5593306" y="0"/>
                  <a:pt x="5638800" y="45494"/>
                  <a:pt x="5638800" y="101613"/>
                </a:cubicBezTo>
                <a:lnTo>
                  <a:pt x="5638800" y="3098787"/>
                </a:lnTo>
                <a:cubicBezTo>
                  <a:pt x="5638800" y="3154906"/>
                  <a:pt x="5593306" y="3200400"/>
                  <a:pt x="5537187" y="3200400"/>
                </a:cubicBezTo>
                <a:lnTo>
                  <a:pt x="101613" y="3200400"/>
                </a:lnTo>
                <a:cubicBezTo>
                  <a:pt x="45494" y="3200400"/>
                  <a:pt x="0" y="3154906"/>
                  <a:pt x="0" y="30987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25400">
            <a:solidFill>
              <a:srgbClr val="3A76B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08000" y="2590800"/>
            <a:ext cx="518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A76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 Workflows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9750" y="32004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structured, repeatable tasks where predictability is key.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09600" y="3708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08050" y="36576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Strengths: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Predictable, Fixed Costs, Easy to Debug.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09600" y="40640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4005" y="0"/>
                  <a:pt x="98693" y="2813"/>
                  <a:pt x="101124" y="7293"/>
                </a:cubicBezTo>
                <a:lnTo>
                  <a:pt x="176133" y="146199"/>
                </a:lnTo>
                <a:cubicBezTo>
                  <a:pt x="178460" y="150505"/>
                  <a:pt x="178356" y="155714"/>
                  <a:pt x="175855" y="159916"/>
                </a:cubicBezTo>
                <a:cubicBezTo>
                  <a:pt x="173355" y="164118"/>
                  <a:pt x="168806" y="166688"/>
                  <a:pt x="163909" y="166688"/>
                </a:cubicBezTo>
                <a:lnTo>
                  <a:pt x="13891" y="166688"/>
                </a:lnTo>
                <a:cubicBezTo>
                  <a:pt x="8994" y="166688"/>
                  <a:pt x="4480" y="164118"/>
                  <a:pt x="1945" y="159916"/>
                </a:cubicBezTo>
                <a:cubicBezTo>
                  <a:pt x="-590" y="155714"/>
                  <a:pt x="-660" y="150505"/>
                  <a:pt x="1667" y="146199"/>
                </a:cubicBezTo>
                <a:lnTo>
                  <a:pt x="76676" y="7293"/>
                </a:lnTo>
                <a:cubicBezTo>
                  <a:pt x="79107" y="2813"/>
                  <a:pt x="83795" y="0"/>
                  <a:pt x="88900" y="0"/>
                </a:cubicBezTo>
                <a:close/>
                <a:moveTo>
                  <a:pt x="88900" y="58341"/>
                </a:moveTo>
                <a:cubicBezTo>
                  <a:pt x="84281" y="58341"/>
                  <a:pt x="80566" y="62056"/>
                  <a:pt x="80566" y="66675"/>
                </a:cubicBezTo>
                <a:lnTo>
                  <a:pt x="80566" y="105569"/>
                </a:lnTo>
                <a:cubicBezTo>
                  <a:pt x="80566" y="110187"/>
                  <a:pt x="84281" y="113903"/>
                  <a:pt x="88900" y="113903"/>
                </a:cubicBezTo>
                <a:cubicBezTo>
                  <a:pt x="93519" y="113903"/>
                  <a:pt x="97234" y="110187"/>
                  <a:pt x="97234" y="105569"/>
                </a:cubicBezTo>
                <a:lnTo>
                  <a:pt x="97234" y="66675"/>
                </a:lnTo>
                <a:cubicBezTo>
                  <a:pt x="97234" y="62056"/>
                  <a:pt x="93519" y="58341"/>
                  <a:pt x="88900" y="58341"/>
                </a:cubicBezTo>
                <a:close/>
                <a:moveTo>
                  <a:pt x="98172" y="133350"/>
                </a:moveTo>
                <a:cubicBezTo>
                  <a:pt x="98383" y="129908"/>
                  <a:pt x="96667" y="126634"/>
                  <a:pt x="93716" y="124849"/>
                </a:cubicBezTo>
                <a:cubicBezTo>
                  <a:pt x="90766" y="123065"/>
                  <a:pt x="87069" y="123065"/>
                  <a:pt x="84119" y="124849"/>
                </a:cubicBezTo>
                <a:cubicBezTo>
                  <a:pt x="81168" y="126634"/>
                  <a:pt x="79452" y="129908"/>
                  <a:pt x="79663" y="133350"/>
                </a:cubicBezTo>
                <a:cubicBezTo>
                  <a:pt x="79452" y="136792"/>
                  <a:pt x="81168" y="140066"/>
                  <a:pt x="84119" y="141851"/>
                </a:cubicBezTo>
                <a:cubicBezTo>
                  <a:pt x="87069" y="143635"/>
                  <a:pt x="90766" y="143635"/>
                  <a:pt x="93716" y="141851"/>
                </a:cubicBezTo>
                <a:cubicBezTo>
                  <a:pt x="96667" y="140066"/>
                  <a:pt x="98383" y="136792"/>
                  <a:pt x="98172" y="133350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08050" y="4013200"/>
            <a:ext cx="363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Weaknesses: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Rigid, High Engineering Time.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84200" y="4724400"/>
            <a:ext cx="5029200" cy="457200"/>
          </a:xfrm>
          <a:custGeom>
            <a:avLst/>
            <a:gdLst/>
            <a:ahLst/>
            <a:cxnLst/>
            <a:rect l="l" t="t" r="r" b="b"/>
            <a:pathLst>
              <a:path w="5029200" h="457200">
                <a:moveTo>
                  <a:pt x="76202" y="0"/>
                </a:moveTo>
                <a:lnTo>
                  <a:pt x="4952998" y="0"/>
                </a:lnTo>
                <a:cubicBezTo>
                  <a:pt x="4995083" y="0"/>
                  <a:pt x="5029200" y="34117"/>
                  <a:pt x="5029200" y="76202"/>
                </a:cubicBezTo>
                <a:lnTo>
                  <a:pt x="5029200" y="380998"/>
                </a:lnTo>
                <a:cubicBezTo>
                  <a:pt x="5029200" y="423083"/>
                  <a:pt x="4995083" y="457200"/>
                  <a:pt x="4952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1350" y="4826000"/>
            <a:ext cx="491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Ideal for: Data Pipelines, Content Repurposing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48400" y="2260600"/>
            <a:ext cx="5638800" cy="3200400"/>
          </a:xfrm>
          <a:custGeom>
            <a:avLst/>
            <a:gdLst/>
            <a:ahLst/>
            <a:cxnLst/>
            <a:rect l="l" t="t" r="r" b="b"/>
            <a:pathLst>
              <a:path w="5638800" h="3200400">
                <a:moveTo>
                  <a:pt x="101613" y="0"/>
                </a:moveTo>
                <a:lnTo>
                  <a:pt x="5537187" y="0"/>
                </a:lnTo>
                <a:cubicBezTo>
                  <a:pt x="5593306" y="0"/>
                  <a:pt x="5638800" y="45494"/>
                  <a:pt x="5638800" y="101613"/>
                </a:cubicBezTo>
                <a:lnTo>
                  <a:pt x="5638800" y="3098787"/>
                </a:lnTo>
                <a:cubicBezTo>
                  <a:pt x="5638800" y="3154906"/>
                  <a:pt x="5593306" y="3200400"/>
                  <a:pt x="5537187" y="3200400"/>
                </a:cubicBezTo>
                <a:lnTo>
                  <a:pt x="101613" y="3200400"/>
                </a:lnTo>
                <a:cubicBezTo>
                  <a:pt x="45494" y="3200400"/>
                  <a:pt x="0" y="3154906"/>
                  <a:pt x="0" y="30987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 w="25400">
            <a:solidFill>
              <a:srgbClr val="34B1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502400" y="2590800"/>
            <a:ext cx="518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 Agents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534150" y="3200400"/>
            <a:ext cx="5118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open-ended, dynamic problems where the solution path is unknown.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604000" y="3962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902450" y="3911600"/>
            <a:ext cx="3924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Strengths: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Adaptable, Handles Unknown Paths.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604000" y="43180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4005" y="0"/>
                  <a:pt x="98693" y="2813"/>
                  <a:pt x="101124" y="7293"/>
                </a:cubicBezTo>
                <a:lnTo>
                  <a:pt x="176133" y="146199"/>
                </a:lnTo>
                <a:cubicBezTo>
                  <a:pt x="178460" y="150505"/>
                  <a:pt x="178356" y="155714"/>
                  <a:pt x="175855" y="159916"/>
                </a:cubicBezTo>
                <a:cubicBezTo>
                  <a:pt x="173355" y="164118"/>
                  <a:pt x="168806" y="166688"/>
                  <a:pt x="163909" y="166688"/>
                </a:cubicBezTo>
                <a:lnTo>
                  <a:pt x="13891" y="166688"/>
                </a:lnTo>
                <a:cubicBezTo>
                  <a:pt x="8994" y="166688"/>
                  <a:pt x="4480" y="164118"/>
                  <a:pt x="1945" y="159916"/>
                </a:cubicBezTo>
                <a:cubicBezTo>
                  <a:pt x="-590" y="155714"/>
                  <a:pt x="-660" y="150505"/>
                  <a:pt x="1667" y="146199"/>
                </a:cubicBezTo>
                <a:lnTo>
                  <a:pt x="76676" y="7293"/>
                </a:lnTo>
                <a:cubicBezTo>
                  <a:pt x="79107" y="2813"/>
                  <a:pt x="83795" y="0"/>
                  <a:pt x="88900" y="0"/>
                </a:cubicBezTo>
                <a:close/>
                <a:moveTo>
                  <a:pt x="88900" y="58341"/>
                </a:moveTo>
                <a:cubicBezTo>
                  <a:pt x="84281" y="58341"/>
                  <a:pt x="80566" y="62056"/>
                  <a:pt x="80566" y="66675"/>
                </a:cubicBezTo>
                <a:lnTo>
                  <a:pt x="80566" y="105569"/>
                </a:lnTo>
                <a:cubicBezTo>
                  <a:pt x="80566" y="110187"/>
                  <a:pt x="84281" y="113903"/>
                  <a:pt x="88900" y="113903"/>
                </a:cubicBezTo>
                <a:cubicBezTo>
                  <a:pt x="93519" y="113903"/>
                  <a:pt x="97234" y="110187"/>
                  <a:pt x="97234" y="105569"/>
                </a:cubicBezTo>
                <a:lnTo>
                  <a:pt x="97234" y="66675"/>
                </a:lnTo>
                <a:cubicBezTo>
                  <a:pt x="97234" y="62056"/>
                  <a:pt x="93519" y="58341"/>
                  <a:pt x="88900" y="58341"/>
                </a:cubicBezTo>
                <a:close/>
                <a:moveTo>
                  <a:pt x="98172" y="133350"/>
                </a:moveTo>
                <a:cubicBezTo>
                  <a:pt x="98383" y="129908"/>
                  <a:pt x="96667" y="126634"/>
                  <a:pt x="93716" y="124849"/>
                </a:cubicBezTo>
                <a:cubicBezTo>
                  <a:pt x="90766" y="123065"/>
                  <a:pt x="87069" y="123065"/>
                  <a:pt x="84119" y="124849"/>
                </a:cubicBezTo>
                <a:cubicBezTo>
                  <a:pt x="81168" y="126634"/>
                  <a:pt x="79452" y="129908"/>
                  <a:pt x="79663" y="133350"/>
                </a:cubicBezTo>
                <a:cubicBezTo>
                  <a:pt x="79452" y="136792"/>
                  <a:pt x="81168" y="140066"/>
                  <a:pt x="84119" y="141851"/>
                </a:cubicBezTo>
                <a:cubicBezTo>
                  <a:pt x="87069" y="143635"/>
                  <a:pt x="90766" y="143635"/>
                  <a:pt x="93716" y="141851"/>
                </a:cubicBezTo>
                <a:cubicBezTo>
                  <a:pt x="96667" y="140066"/>
                  <a:pt x="98383" y="136792"/>
                  <a:pt x="98172" y="13335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902450" y="4267200"/>
            <a:ext cx="469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Weaknesses: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Non-deterministic, Harder to Debug, Costly.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578600" y="4724400"/>
            <a:ext cx="5029200" cy="457200"/>
          </a:xfrm>
          <a:custGeom>
            <a:avLst/>
            <a:gdLst/>
            <a:ahLst/>
            <a:cxnLst/>
            <a:rect l="l" t="t" r="r" b="b"/>
            <a:pathLst>
              <a:path w="5029200" h="457200">
                <a:moveTo>
                  <a:pt x="76202" y="0"/>
                </a:moveTo>
                <a:lnTo>
                  <a:pt x="4952998" y="0"/>
                </a:lnTo>
                <a:cubicBezTo>
                  <a:pt x="4995083" y="0"/>
                  <a:pt x="5029200" y="34117"/>
                  <a:pt x="5029200" y="76202"/>
                </a:cubicBezTo>
                <a:lnTo>
                  <a:pt x="5029200" y="380998"/>
                </a:lnTo>
                <a:cubicBezTo>
                  <a:pt x="5029200" y="423083"/>
                  <a:pt x="4995083" y="457200"/>
                  <a:pt x="4952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4B1C9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635750" y="4826000"/>
            <a:ext cx="491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Ideal for: Complex Research, Code Generation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711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Cursor Cautionary Tale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14224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More Autonomy ≠ Better User Experience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89719" y="2184400"/>
            <a:ext cx="4673600" cy="2794000"/>
          </a:xfrm>
          <a:custGeom>
            <a:avLst/>
            <a:gdLst/>
            <a:ahLst/>
            <a:cxnLst/>
            <a:rect l="l" t="t" r="r" b="b"/>
            <a:pathLst>
              <a:path w="4673600" h="2794000">
                <a:moveTo>
                  <a:pt x="101590" y="0"/>
                </a:moveTo>
                <a:lnTo>
                  <a:pt x="4572010" y="0"/>
                </a:lnTo>
                <a:cubicBezTo>
                  <a:pt x="4628117" y="0"/>
                  <a:pt x="4673600" y="45483"/>
                  <a:pt x="4673600" y="101590"/>
                </a:cubicBezTo>
                <a:lnTo>
                  <a:pt x="4673600" y="2692410"/>
                </a:lnTo>
                <a:cubicBezTo>
                  <a:pt x="4673600" y="2748517"/>
                  <a:pt x="4628117" y="2794000"/>
                  <a:pt x="45720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18319" y="2489200"/>
            <a:ext cx="421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A76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Early Cursor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7369" y="2997200"/>
            <a:ext cx="417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Simple Workflow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04019" y="3556000"/>
            <a:ext cx="4445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 sec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0069" y="4419600"/>
            <a:ext cx="415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file edits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867202" y="3175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369719" y="3733800"/>
            <a:ext cx="153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Evolved to Agent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28483" y="2184400"/>
            <a:ext cx="4673600" cy="2794000"/>
          </a:xfrm>
          <a:custGeom>
            <a:avLst/>
            <a:gdLst/>
            <a:ahLst/>
            <a:cxnLst/>
            <a:rect l="l" t="t" r="r" b="b"/>
            <a:pathLst>
              <a:path w="4673600" h="2794000">
                <a:moveTo>
                  <a:pt x="101590" y="0"/>
                </a:moveTo>
                <a:lnTo>
                  <a:pt x="4572010" y="0"/>
                </a:lnTo>
                <a:cubicBezTo>
                  <a:pt x="4628117" y="0"/>
                  <a:pt x="4673600" y="45483"/>
                  <a:pt x="4673600" y="101590"/>
                </a:cubicBezTo>
                <a:lnTo>
                  <a:pt x="4673600" y="2692410"/>
                </a:lnTo>
                <a:cubicBezTo>
                  <a:pt x="4673600" y="2748517"/>
                  <a:pt x="4628117" y="2794000"/>
                  <a:pt x="45720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457083" y="2489200"/>
            <a:ext cx="421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Current Cursor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76133" y="2997200"/>
            <a:ext cx="417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Sophisticated Agent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342783" y="3556000"/>
            <a:ext cx="4445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10-15 min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88833" y="4419600"/>
            <a:ext cx="415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simple tasks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5384800"/>
            <a:ext cx="11684000" cy="762000"/>
          </a:xfrm>
          <a:custGeom>
            <a:avLst/>
            <a:gdLst/>
            <a:ahLst/>
            <a:cxnLst/>
            <a:rect l="l" t="t" r="r" b="b"/>
            <a:pathLst>
              <a:path w="11684000" h="7620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660403"/>
                </a:lnTo>
                <a:cubicBezTo>
                  <a:pt x="11684000" y="716513"/>
                  <a:pt x="11638513" y="762000"/>
                  <a:pt x="11582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00050" y="5588000"/>
            <a:ext cx="1139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Result: Users went back to using "find &amp; replace".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346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Hybrid Approach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90800" y="2260600"/>
            <a:ext cx="952500" cy="762000"/>
          </a:xfrm>
          <a:custGeom>
            <a:avLst/>
            <a:gdLst/>
            <a:ahLst/>
            <a:cxnLst/>
            <a:rect l="l" t="t" r="r" b="b"/>
            <a:pathLst>
              <a:path w="952500" h="762000">
                <a:moveTo>
                  <a:pt x="618976" y="313283"/>
                </a:moveTo>
                <a:cubicBezTo>
                  <a:pt x="637133" y="308372"/>
                  <a:pt x="656183" y="317004"/>
                  <a:pt x="664369" y="333821"/>
                </a:cubicBezTo>
                <a:lnTo>
                  <a:pt x="692051" y="389781"/>
                </a:lnTo>
                <a:cubicBezTo>
                  <a:pt x="707380" y="391864"/>
                  <a:pt x="722412" y="396032"/>
                  <a:pt x="736550" y="401836"/>
                </a:cubicBezTo>
                <a:lnTo>
                  <a:pt x="788640" y="367159"/>
                </a:lnTo>
                <a:cubicBezTo>
                  <a:pt x="804267" y="356741"/>
                  <a:pt x="824954" y="358825"/>
                  <a:pt x="838200" y="372070"/>
                </a:cubicBezTo>
                <a:lnTo>
                  <a:pt x="866775" y="400645"/>
                </a:lnTo>
                <a:cubicBezTo>
                  <a:pt x="880021" y="413891"/>
                  <a:pt x="882104" y="434727"/>
                  <a:pt x="871686" y="450205"/>
                </a:cubicBezTo>
                <a:lnTo>
                  <a:pt x="837009" y="502146"/>
                </a:lnTo>
                <a:cubicBezTo>
                  <a:pt x="839837" y="509141"/>
                  <a:pt x="842367" y="516434"/>
                  <a:pt x="844451" y="524024"/>
                </a:cubicBezTo>
                <a:cubicBezTo>
                  <a:pt x="846534" y="531614"/>
                  <a:pt x="847874" y="539055"/>
                  <a:pt x="848916" y="546646"/>
                </a:cubicBezTo>
                <a:lnTo>
                  <a:pt x="905024" y="574328"/>
                </a:lnTo>
                <a:cubicBezTo>
                  <a:pt x="921841" y="582662"/>
                  <a:pt x="930473" y="601712"/>
                  <a:pt x="925562" y="619720"/>
                </a:cubicBezTo>
                <a:lnTo>
                  <a:pt x="915144" y="658713"/>
                </a:lnTo>
                <a:cubicBezTo>
                  <a:pt x="910233" y="676721"/>
                  <a:pt x="893415" y="688925"/>
                  <a:pt x="874663" y="687735"/>
                </a:cubicBezTo>
                <a:lnTo>
                  <a:pt x="812155" y="683716"/>
                </a:lnTo>
                <a:cubicBezTo>
                  <a:pt x="802779" y="695771"/>
                  <a:pt x="791914" y="706934"/>
                  <a:pt x="779562" y="716459"/>
                </a:cubicBezTo>
                <a:lnTo>
                  <a:pt x="783580" y="778818"/>
                </a:lnTo>
                <a:cubicBezTo>
                  <a:pt x="784771" y="797570"/>
                  <a:pt x="772567" y="814536"/>
                  <a:pt x="754559" y="819299"/>
                </a:cubicBezTo>
                <a:lnTo>
                  <a:pt x="715566" y="829717"/>
                </a:lnTo>
                <a:cubicBezTo>
                  <a:pt x="697409" y="834628"/>
                  <a:pt x="678507" y="825996"/>
                  <a:pt x="670173" y="809179"/>
                </a:cubicBezTo>
                <a:lnTo>
                  <a:pt x="642491" y="753219"/>
                </a:lnTo>
                <a:cubicBezTo>
                  <a:pt x="627162" y="751136"/>
                  <a:pt x="612130" y="746968"/>
                  <a:pt x="597991" y="741164"/>
                </a:cubicBezTo>
                <a:lnTo>
                  <a:pt x="545902" y="775841"/>
                </a:lnTo>
                <a:cubicBezTo>
                  <a:pt x="530275" y="786259"/>
                  <a:pt x="509588" y="784175"/>
                  <a:pt x="496342" y="770930"/>
                </a:cubicBezTo>
                <a:lnTo>
                  <a:pt x="467767" y="742355"/>
                </a:lnTo>
                <a:cubicBezTo>
                  <a:pt x="454521" y="729109"/>
                  <a:pt x="452438" y="708422"/>
                  <a:pt x="462855" y="692795"/>
                </a:cubicBezTo>
                <a:lnTo>
                  <a:pt x="497532" y="640705"/>
                </a:lnTo>
                <a:cubicBezTo>
                  <a:pt x="494705" y="633710"/>
                  <a:pt x="492175" y="626418"/>
                  <a:pt x="490091" y="618827"/>
                </a:cubicBezTo>
                <a:cubicBezTo>
                  <a:pt x="488007" y="611237"/>
                  <a:pt x="486668" y="603647"/>
                  <a:pt x="485626" y="596205"/>
                </a:cubicBezTo>
                <a:lnTo>
                  <a:pt x="429518" y="568523"/>
                </a:lnTo>
                <a:cubicBezTo>
                  <a:pt x="412700" y="560189"/>
                  <a:pt x="404217" y="541139"/>
                  <a:pt x="408980" y="523131"/>
                </a:cubicBezTo>
                <a:lnTo>
                  <a:pt x="419398" y="484138"/>
                </a:lnTo>
                <a:cubicBezTo>
                  <a:pt x="424309" y="466130"/>
                  <a:pt x="441127" y="453926"/>
                  <a:pt x="459879" y="455116"/>
                </a:cubicBezTo>
                <a:lnTo>
                  <a:pt x="522238" y="459135"/>
                </a:lnTo>
                <a:cubicBezTo>
                  <a:pt x="531614" y="447080"/>
                  <a:pt x="542479" y="435918"/>
                  <a:pt x="554831" y="426393"/>
                </a:cubicBezTo>
                <a:lnTo>
                  <a:pt x="550813" y="364182"/>
                </a:lnTo>
                <a:cubicBezTo>
                  <a:pt x="549622" y="345430"/>
                  <a:pt x="561826" y="328464"/>
                  <a:pt x="579834" y="323701"/>
                </a:cubicBezTo>
                <a:lnTo>
                  <a:pt x="618827" y="313283"/>
                </a:lnTo>
                <a:close/>
                <a:moveTo>
                  <a:pt x="667345" y="506016"/>
                </a:moveTo>
                <a:cubicBezTo>
                  <a:pt x="631204" y="506057"/>
                  <a:pt x="601894" y="535433"/>
                  <a:pt x="601935" y="571574"/>
                </a:cubicBezTo>
                <a:cubicBezTo>
                  <a:pt x="601976" y="607716"/>
                  <a:pt x="631352" y="637025"/>
                  <a:pt x="667494" y="636984"/>
                </a:cubicBezTo>
                <a:cubicBezTo>
                  <a:pt x="703636" y="636943"/>
                  <a:pt x="732945" y="607567"/>
                  <a:pt x="732904" y="571426"/>
                </a:cubicBezTo>
                <a:cubicBezTo>
                  <a:pt x="732863" y="535284"/>
                  <a:pt x="703487" y="505975"/>
                  <a:pt x="667345" y="506016"/>
                </a:cubicBezTo>
                <a:close/>
                <a:moveTo>
                  <a:pt x="334714" y="-67717"/>
                </a:moveTo>
                <a:lnTo>
                  <a:pt x="373707" y="-57299"/>
                </a:lnTo>
                <a:cubicBezTo>
                  <a:pt x="391716" y="-52388"/>
                  <a:pt x="403920" y="-35421"/>
                  <a:pt x="402729" y="-16818"/>
                </a:cubicBezTo>
                <a:lnTo>
                  <a:pt x="398711" y="45393"/>
                </a:lnTo>
                <a:cubicBezTo>
                  <a:pt x="411063" y="54918"/>
                  <a:pt x="421928" y="65931"/>
                  <a:pt x="431304" y="78135"/>
                </a:cubicBezTo>
                <a:lnTo>
                  <a:pt x="493812" y="74116"/>
                </a:lnTo>
                <a:cubicBezTo>
                  <a:pt x="512415" y="72926"/>
                  <a:pt x="529382" y="85130"/>
                  <a:pt x="534293" y="103138"/>
                </a:cubicBezTo>
                <a:lnTo>
                  <a:pt x="544711" y="142131"/>
                </a:lnTo>
                <a:cubicBezTo>
                  <a:pt x="549473" y="160139"/>
                  <a:pt x="540990" y="179189"/>
                  <a:pt x="524173" y="187523"/>
                </a:cubicBezTo>
                <a:lnTo>
                  <a:pt x="468064" y="215205"/>
                </a:lnTo>
                <a:cubicBezTo>
                  <a:pt x="467023" y="222796"/>
                  <a:pt x="465534" y="230386"/>
                  <a:pt x="463600" y="237827"/>
                </a:cubicBezTo>
                <a:cubicBezTo>
                  <a:pt x="461665" y="245269"/>
                  <a:pt x="458986" y="252710"/>
                  <a:pt x="456158" y="259705"/>
                </a:cubicBezTo>
                <a:lnTo>
                  <a:pt x="490835" y="311795"/>
                </a:lnTo>
                <a:cubicBezTo>
                  <a:pt x="501253" y="327422"/>
                  <a:pt x="499170" y="348109"/>
                  <a:pt x="485924" y="361355"/>
                </a:cubicBezTo>
                <a:lnTo>
                  <a:pt x="457349" y="389930"/>
                </a:lnTo>
                <a:cubicBezTo>
                  <a:pt x="444103" y="403175"/>
                  <a:pt x="423416" y="405259"/>
                  <a:pt x="407789" y="394841"/>
                </a:cubicBezTo>
                <a:lnTo>
                  <a:pt x="355699" y="360164"/>
                </a:lnTo>
                <a:cubicBezTo>
                  <a:pt x="341561" y="365968"/>
                  <a:pt x="326529" y="370136"/>
                  <a:pt x="311200" y="372219"/>
                </a:cubicBezTo>
                <a:lnTo>
                  <a:pt x="283518" y="428179"/>
                </a:lnTo>
                <a:cubicBezTo>
                  <a:pt x="275183" y="444996"/>
                  <a:pt x="256133" y="453479"/>
                  <a:pt x="238125" y="448717"/>
                </a:cubicBezTo>
                <a:lnTo>
                  <a:pt x="199132" y="438299"/>
                </a:lnTo>
                <a:cubicBezTo>
                  <a:pt x="180975" y="433388"/>
                  <a:pt x="168920" y="416421"/>
                  <a:pt x="170111" y="397818"/>
                </a:cubicBezTo>
                <a:lnTo>
                  <a:pt x="174129" y="335459"/>
                </a:lnTo>
                <a:cubicBezTo>
                  <a:pt x="161776" y="325934"/>
                  <a:pt x="150912" y="314920"/>
                  <a:pt x="141536" y="302716"/>
                </a:cubicBezTo>
                <a:lnTo>
                  <a:pt x="79028" y="306735"/>
                </a:lnTo>
                <a:cubicBezTo>
                  <a:pt x="60424" y="307925"/>
                  <a:pt x="43458" y="295721"/>
                  <a:pt x="38546" y="277713"/>
                </a:cubicBezTo>
                <a:lnTo>
                  <a:pt x="28129" y="238720"/>
                </a:lnTo>
                <a:cubicBezTo>
                  <a:pt x="23366" y="220712"/>
                  <a:pt x="31849" y="201662"/>
                  <a:pt x="48667" y="193328"/>
                </a:cubicBezTo>
                <a:lnTo>
                  <a:pt x="104775" y="165646"/>
                </a:lnTo>
                <a:cubicBezTo>
                  <a:pt x="105817" y="158055"/>
                  <a:pt x="107305" y="150614"/>
                  <a:pt x="109240" y="143024"/>
                </a:cubicBezTo>
                <a:cubicBezTo>
                  <a:pt x="111323" y="135434"/>
                  <a:pt x="113705" y="128141"/>
                  <a:pt x="116681" y="121146"/>
                </a:cubicBezTo>
                <a:lnTo>
                  <a:pt x="82004" y="69205"/>
                </a:lnTo>
                <a:cubicBezTo>
                  <a:pt x="71586" y="53578"/>
                  <a:pt x="73670" y="32891"/>
                  <a:pt x="86916" y="19645"/>
                </a:cubicBezTo>
                <a:lnTo>
                  <a:pt x="115491" y="-8930"/>
                </a:lnTo>
                <a:cubicBezTo>
                  <a:pt x="128736" y="-22175"/>
                  <a:pt x="149423" y="-24259"/>
                  <a:pt x="165050" y="-13841"/>
                </a:cubicBezTo>
                <a:lnTo>
                  <a:pt x="217140" y="20836"/>
                </a:lnTo>
                <a:cubicBezTo>
                  <a:pt x="231279" y="15032"/>
                  <a:pt x="246311" y="10864"/>
                  <a:pt x="261640" y="8781"/>
                </a:cubicBezTo>
                <a:lnTo>
                  <a:pt x="289322" y="-47179"/>
                </a:lnTo>
                <a:cubicBezTo>
                  <a:pt x="297656" y="-63996"/>
                  <a:pt x="316557" y="-72479"/>
                  <a:pt x="334714" y="-67717"/>
                </a:cubicBezTo>
                <a:close/>
                <a:moveTo>
                  <a:pt x="286345" y="125016"/>
                </a:moveTo>
                <a:cubicBezTo>
                  <a:pt x="250204" y="125016"/>
                  <a:pt x="220861" y="154358"/>
                  <a:pt x="220861" y="190500"/>
                </a:cubicBezTo>
                <a:cubicBezTo>
                  <a:pt x="220861" y="226642"/>
                  <a:pt x="250204" y="255984"/>
                  <a:pt x="286345" y="255984"/>
                </a:cubicBezTo>
                <a:cubicBezTo>
                  <a:pt x="322487" y="255984"/>
                  <a:pt x="351830" y="226642"/>
                  <a:pt x="351830" y="190500"/>
                </a:cubicBezTo>
                <a:cubicBezTo>
                  <a:pt x="351830" y="154358"/>
                  <a:pt x="322487" y="125016"/>
                  <a:pt x="286345" y="125016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4050" y="3225800"/>
            <a:ext cx="482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Workflow Structure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85800" y="3733800"/>
            <a:ext cx="476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Provides the predictable bones and scaffolding.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895975" y="2895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28600" y="57150"/>
                </a:moveTo>
                <a:cubicBezTo>
                  <a:pt x="228600" y="41344"/>
                  <a:pt x="215831" y="28575"/>
                  <a:pt x="200025" y="28575"/>
                </a:cubicBezTo>
                <a:cubicBezTo>
                  <a:pt x="184219" y="28575"/>
                  <a:pt x="171450" y="41344"/>
                  <a:pt x="171450" y="57150"/>
                </a:cubicBezTo>
                <a:lnTo>
                  <a:pt x="171450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171450" y="257175"/>
                </a:lnTo>
                <a:lnTo>
                  <a:pt x="171450" y="400050"/>
                </a:lnTo>
                <a:cubicBezTo>
                  <a:pt x="171450" y="415856"/>
                  <a:pt x="184219" y="428625"/>
                  <a:pt x="200025" y="428625"/>
                </a:cubicBezTo>
                <a:cubicBezTo>
                  <a:pt x="215831" y="428625"/>
                  <a:pt x="228600" y="415856"/>
                  <a:pt x="228600" y="400050"/>
                </a:cubicBezTo>
                <a:lnTo>
                  <a:pt x="228600" y="257175"/>
                </a:lnTo>
                <a:lnTo>
                  <a:pt x="371475" y="257175"/>
                </a:lnTo>
                <a:cubicBezTo>
                  <a:pt x="387281" y="257175"/>
                  <a:pt x="400050" y="244406"/>
                  <a:pt x="400050" y="228600"/>
                </a:cubicBezTo>
                <a:cubicBezTo>
                  <a:pt x="400050" y="212794"/>
                  <a:pt x="387281" y="200025"/>
                  <a:pt x="371475" y="200025"/>
                </a:cubicBezTo>
                <a:lnTo>
                  <a:pt x="228600" y="200025"/>
                </a:lnTo>
                <a:lnTo>
                  <a:pt x="228600" y="57150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648700" y="2260600"/>
            <a:ext cx="952500" cy="762000"/>
          </a:xfrm>
          <a:custGeom>
            <a:avLst/>
            <a:gdLst/>
            <a:ahLst/>
            <a:cxnLst/>
            <a:rect l="l" t="t" r="r" b="b"/>
            <a:pathLst>
              <a:path w="952500" h="762000">
                <a:moveTo>
                  <a:pt x="523875" y="0"/>
                </a:moveTo>
                <a:cubicBezTo>
                  <a:pt x="523875" y="-26343"/>
                  <a:pt x="502593" y="-47625"/>
                  <a:pt x="476250" y="-47625"/>
                </a:cubicBezTo>
                <a:cubicBezTo>
                  <a:pt x="449907" y="-47625"/>
                  <a:pt x="428625" y="-26343"/>
                  <a:pt x="428625" y="0"/>
                </a:cubicBezTo>
                <a:lnTo>
                  <a:pt x="428625" y="95250"/>
                </a:lnTo>
                <a:lnTo>
                  <a:pt x="285750" y="95250"/>
                </a:lnTo>
                <a:cubicBezTo>
                  <a:pt x="206871" y="95250"/>
                  <a:pt x="142875" y="159246"/>
                  <a:pt x="142875" y="238125"/>
                </a:cubicBezTo>
                <a:lnTo>
                  <a:pt x="142875" y="571500"/>
                </a:lnTo>
                <a:cubicBezTo>
                  <a:pt x="142875" y="650379"/>
                  <a:pt x="206871" y="714375"/>
                  <a:pt x="285750" y="714375"/>
                </a:cubicBezTo>
                <a:lnTo>
                  <a:pt x="666750" y="714375"/>
                </a:lnTo>
                <a:cubicBezTo>
                  <a:pt x="745629" y="714375"/>
                  <a:pt x="809625" y="650379"/>
                  <a:pt x="809625" y="571500"/>
                </a:cubicBezTo>
                <a:lnTo>
                  <a:pt x="809625" y="238125"/>
                </a:lnTo>
                <a:cubicBezTo>
                  <a:pt x="809625" y="159246"/>
                  <a:pt x="745629" y="95250"/>
                  <a:pt x="666750" y="95250"/>
                </a:cubicBezTo>
                <a:lnTo>
                  <a:pt x="523875" y="95250"/>
                </a:lnTo>
                <a:lnTo>
                  <a:pt x="523875" y="0"/>
                </a:lnTo>
                <a:close/>
                <a:moveTo>
                  <a:pt x="238125" y="547687"/>
                </a:moveTo>
                <a:cubicBezTo>
                  <a:pt x="238125" y="527893"/>
                  <a:pt x="254050" y="511969"/>
                  <a:pt x="273844" y="511969"/>
                </a:cubicBezTo>
                <a:lnTo>
                  <a:pt x="321469" y="511969"/>
                </a:lnTo>
                <a:cubicBezTo>
                  <a:pt x="341263" y="511969"/>
                  <a:pt x="357188" y="527893"/>
                  <a:pt x="357188" y="547687"/>
                </a:cubicBezTo>
                <a:cubicBezTo>
                  <a:pt x="357188" y="567482"/>
                  <a:pt x="341263" y="583406"/>
                  <a:pt x="321469" y="583406"/>
                </a:cubicBezTo>
                <a:lnTo>
                  <a:pt x="273844" y="583406"/>
                </a:lnTo>
                <a:cubicBezTo>
                  <a:pt x="254050" y="583406"/>
                  <a:pt x="238125" y="567482"/>
                  <a:pt x="238125" y="547687"/>
                </a:cubicBezTo>
                <a:close/>
                <a:moveTo>
                  <a:pt x="416719" y="547687"/>
                </a:moveTo>
                <a:cubicBezTo>
                  <a:pt x="416719" y="527893"/>
                  <a:pt x="432643" y="511969"/>
                  <a:pt x="452438" y="511969"/>
                </a:cubicBezTo>
                <a:lnTo>
                  <a:pt x="500063" y="511969"/>
                </a:lnTo>
                <a:cubicBezTo>
                  <a:pt x="519857" y="511969"/>
                  <a:pt x="535781" y="527893"/>
                  <a:pt x="535781" y="547687"/>
                </a:cubicBezTo>
                <a:cubicBezTo>
                  <a:pt x="535781" y="567482"/>
                  <a:pt x="519857" y="583406"/>
                  <a:pt x="500063" y="583406"/>
                </a:cubicBezTo>
                <a:lnTo>
                  <a:pt x="452438" y="583406"/>
                </a:lnTo>
                <a:cubicBezTo>
                  <a:pt x="432643" y="583406"/>
                  <a:pt x="416719" y="567482"/>
                  <a:pt x="416719" y="547687"/>
                </a:cubicBezTo>
                <a:close/>
                <a:moveTo>
                  <a:pt x="595313" y="547687"/>
                </a:moveTo>
                <a:cubicBezTo>
                  <a:pt x="595313" y="527893"/>
                  <a:pt x="611237" y="511969"/>
                  <a:pt x="631031" y="511969"/>
                </a:cubicBezTo>
                <a:lnTo>
                  <a:pt x="678656" y="511969"/>
                </a:lnTo>
                <a:cubicBezTo>
                  <a:pt x="698450" y="511969"/>
                  <a:pt x="714375" y="527893"/>
                  <a:pt x="714375" y="547687"/>
                </a:cubicBezTo>
                <a:cubicBezTo>
                  <a:pt x="714375" y="567482"/>
                  <a:pt x="698450" y="583406"/>
                  <a:pt x="678656" y="583406"/>
                </a:cubicBezTo>
                <a:lnTo>
                  <a:pt x="631031" y="583406"/>
                </a:lnTo>
                <a:cubicBezTo>
                  <a:pt x="611237" y="583406"/>
                  <a:pt x="595313" y="567482"/>
                  <a:pt x="595313" y="547687"/>
                </a:cubicBezTo>
                <a:close/>
                <a:moveTo>
                  <a:pt x="333375" y="261938"/>
                </a:moveTo>
                <a:cubicBezTo>
                  <a:pt x="372802" y="261938"/>
                  <a:pt x="404813" y="293948"/>
                  <a:pt x="404813" y="333375"/>
                </a:cubicBezTo>
                <a:cubicBezTo>
                  <a:pt x="404813" y="372802"/>
                  <a:pt x="372802" y="404813"/>
                  <a:pt x="333375" y="404813"/>
                </a:cubicBezTo>
                <a:cubicBezTo>
                  <a:pt x="293948" y="404813"/>
                  <a:pt x="261938" y="372802"/>
                  <a:pt x="261938" y="333375"/>
                </a:cubicBezTo>
                <a:cubicBezTo>
                  <a:pt x="261938" y="293948"/>
                  <a:pt x="293948" y="261938"/>
                  <a:pt x="333375" y="261938"/>
                </a:cubicBezTo>
                <a:close/>
                <a:moveTo>
                  <a:pt x="547687" y="333375"/>
                </a:moveTo>
                <a:cubicBezTo>
                  <a:pt x="547687" y="293948"/>
                  <a:pt x="579698" y="261938"/>
                  <a:pt x="619125" y="261938"/>
                </a:cubicBezTo>
                <a:cubicBezTo>
                  <a:pt x="658552" y="261938"/>
                  <a:pt x="690563" y="293948"/>
                  <a:pt x="690563" y="333375"/>
                </a:cubicBezTo>
                <a:cubicBezTo>
                  <a:pt x="690563" y="372802"/>
                  <a:pt x="658552" y="404813"/>
                  <a:pt x="619125" y="404813"/>
                </a:cubicBezTo>
                <a:cubicBezTo>
                  <a:pt x="579698" y="404813"/>
                  <a:pt x="547687" y="372802"/>
                  <a:pt x="547687" y="333375"/>
                </a:cubicBezTo>
                <a:close/>
                <a:moveTo>
                  <a:pt x="95250" y="333375"/>
                </a:moveTo>
                <a:cubicBezTo>
                  <a:pt x="95250" y="307032"/>
                  <a:pt x="73968" y="285750"/>
                  <a:pt x="47625" y="285750"/>
                </a:cubicBezTo>
                <a:cubicBezTo>
                  <a:pt x="21282" y="285750"/>
                  <a:pt x="0" y="307032"/>
                  <a:pt x="0" y="333375"/>
                </a:cubicBezTo>
                <a:lnTo>
                  <a:pt x="0" y="476250"/>
                </a:lnTo>
                <a:cubicBezTo>
                  <a:pt x="0" y="502593"/>
                  <a:pt x="21282" y="523875"/>
                  <a:pt x="47625" y="523875"/>
                </a:cubicBezTo>
                <a:cubicBezTo>
                  <a:pt x="73968" y="523875"/>
                  <a:pt x="95250" y="502593"/>
                  <a:pt x="95250" y="476250"/>
                </a:cubicBezTo>
                <a:lnTo>
                  <a:pt x="95250" y="333375"/>
                </a:lnTo>
                <a:close/>
                <a:moveTo>
                  <a:pt x="904875" y="285750"/>
                </a:moveTo>
                <a:cubicBezTo>
                  <a:pt x="878532" y="285750"/>
                  <a:pt x="857250" y="307032"/>
                  <a:pt x="857250" y="333375"/>
                </a:cubicBezTo>
                <a:lnTo>
                  <a:pt x="857250" y="476250"/>
                </a:lnTo>
                <a:cubicBezTo>
                  <a:pt x="857250" y="502593"/>
                  <a:pt x="878532" y="523875"/>
                  <a:pt x="904875" y="523875"/>
                </a:cubicBezTo>
                <a:cubicBezTo>
                  <a:pt x="931218" y="523875"/>
                  <a:pt x="952500" y="502593"/>
                  <a:pt x="952500" y="476250"/>
                </a:cubicBezTo>
                <a:lnTo>
                  <a:pt x="952500" y="333375"/>
                </a:lnTo>
                <a:cubicBezTo>
                  <a:pt x="952500" y="307032"/>
                  <a:pt x="931218" y="285750"/>
                  <a:pt x="904875" y="285750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711950" y="3225800"/>
            <a:ext cx="482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Agentic Muscles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743700" y="3733800"/>
            <a:ext cx="476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Adds flexible, adaptive power where needed.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394200"/>
            <a:ext cx="11684000" cy="1117600"/>
          </a:xfrm>
          <a:custGeom>
            <a:avLst/>
            <a:gdLst/>
            <a:ahLst/>
            <a:cxnLst/>
            <a:rect l="l" t="t" r="r" b="b"/>
            <a:pathLst>
              <a:path w="11684000" h="11176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1015999"/>
                </a:lnTo>
                <a:cubicBezTo>
                  <a:pt x="11684000" y="1072112"/>
                  <a:pt x="11638512" y="1117600"/>
                  <a:pt x="115823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00050" y="4597400"/>
            <a:ext cx="11391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Most real-world systems are hybrid. The key is to </a:t>
            </a:r>
            <a:r>
              <a:rPr lang="en-US" sz="1800" b="1" dirty="0">
                <a:solidFill>
                  <a:srgbClr val="57A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consciously design</a:t>
            </a: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where to place human the human in the loop and then let the users adjust the slider.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7800" y="29464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Example 1: Document Summarization Workflow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60F04D-D10C-9B1F-D6C8-443734AC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92" y="802640"/>
            <a:ext cx="5776097" cy="577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447F33-B22B-A046-5D8D-CF2E00ED6882}"/>
              </a:ext>
            </a:extLst>
          </p:cNvPr>
          <p:cNvSpPr txBox="1"/>
          <p:nvPr/>
        </p:nvSpPr>
        <p:spPr>
          <a:xfrm>
            <a:off x="6736354" y="1997839"/>
            <a:ext cx="5288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it works: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system reads the document you opened.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Determines content type (Doc, PDFs, slides,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Routes it to a specialized LLM.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LLM Generates a summary.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Another LLM extracts metadata from the summary.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Results are saved and displayed to the user.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✅ This is a pure workflow where every step is predefined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37319" y="3937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Example 2: Coding Agents</a:t>
            </a:r>
            <a:endParaRPr lang="en-US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549E0E-AFDF-9969-B9F0-5203924DF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5" y="944949"/>
            <a:ext cx="5826554" cy="582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652B1F-E92D-D5E7-9CA9-25BEDF25F4BC}"/>
              </a:ext>
            </a:extLst>
          </p:cNvPr>
          <p:cNvSpPr txBox="1"/>
          <p:nvPr/>
        </p:nvSpPr>
        <p:spPr>
          <a:xfrm>
            <a:off x="6464059" y="1107509"/>
            <a:ext cx="5374640" cy="590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500"/>
              </a:spcAft>
              <a:buNone/>
            </a:pPr>
            <a:r>
              <a:rPr lang="en-US" sz="1600" b="1" i="0" dirty="0">
                <a:solidFill>
                  <a:schemeClr val="bg1"/>
                </a:solidFill>
                <a:effectLst/>
                <a:latin typeface="SF Pro Display"/>
              </a:rPr>
              <a:t>How it works:</a:t>
            </a:r>
            <a:endParaRPr lang="en-US" sz="1600" b="0" i="0" dirty="0">
              <a:solidFill>
                <a:schemeClr val="bg1"/>
              </a:solidFill>
              <a:effectLst/>
              <a:latin typeface="SF Pro Display"/>
            </a:endParaRP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F Pro Display"/>
              </a:rPr>
              <a:t>Load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SF Pro Display"/>
              </a:rPr>
              <a:t> Context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F Pro Display"/>
              </a:rPr>
              <a:t>: agent loads code and documentation in its context along with the directory structure and available actions.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F Pro Display"/>
              </a:rPr>
              <a:t>Plan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F Pro Display"/>
              </a:rPr>
              <a:t>: LLM drafts a plan, using the tool calls it intends to run.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SF Pro Display"/>
              </a:rPr>
              <a:t>Validate Plan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F Pro Display"/>
              </a:rPr>
              <a:t>: USER reviews and approves or edits the plan. (Human-in-the-Loop)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SF Pro Display"/>
              </a:rPr>
              <a:t>Execute Plan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F Pro Display"/>
              </a:rPr>
              <a:t>: Agent runs the approved tools to read, write, edit, or run code.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SF Pro Display"/>
              </a:rPr>
              <a:t>Generated Code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F Pro Display"/>
              </a:rPr>
              <a:t>: Code changes are produced and staged for review.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SF Pro Display"/>
              </a:rPr>
              <a:t>Evaluate Code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F Pro Display"/>
              </a:rPr>
              <a:t>: Agent compiles, runs, and/or tests the code to assess results.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SF Pro Display"/>
              </a:rPr>
              <a:t>Loop Decision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F Pro Display"/>
              </a:rPr>
              <a:t>: Agent iterates, until done, if done, it finalizes the code.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br>
              <a:rPr lang="en-US" sz="1600" b="0" i="0" dirty="0">
                <a:solidFill>
                  <a:schemeClr val="bg1"/>
                </a:solidFill>
                <a:effectLst/>
                <a:latin typeface="SF Pro Display"/>
              </a:rPr>
            </a:br>
            <a:r>
              <a:rPr lang="en-US" sz="1600" dirty="0">
                <a:solidFill>
                  <a:schemeClr val="bg1"/>
                </a:solidFill>
              </a:rPr>
              <a:t>✅ This is “human-in-the-loop”, where there’s both a human and an LLM in the loop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bg1"/>
              </a:solidFill>
              <a:effectLst/>
              <a:latin typeface="SF Pro Display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25763" y="508000"/>
            <a:ext cx="6794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RAG Is a Library Card for AI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57202" y="1117600"/>
            <a:ext cx="830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Upgrade your genius student with an always-available research librarian.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617266" y="1879600"/>
            <a:ext cx="3898900" cy="2997200"/>
          </a:xfrm>
          <a:custGeom>
            <a:avLst/>
            <a:gdLst/>
            <a:ahLst/>
            <a:cxnLst/>
            <a:rect l="l" t="t" r="r" b="b"/>
            <a:pathLst>
              <a:path w="3898900" h="2997200">
                <a:moveTo>
                  <a:pt x="152408" y="0"/>
                </a:moveTo>
                <a:lnTo>
                  <a:pt x="3746492" y="0"/>
                </a:lnTo>
                <a:cubicBezTo>
                  <a:pt x="3830665" y="0"/>
                  <a:pt x="3898900" y="68235"/>
                  <a:pt x="3898900" y="152408"/>
                </a:cubicBezTo>
                <a:lnTo>
                  <a:pt x="3898900" y="2844792"/>
                </a:lnTo>
                <a:cubicBezTo>
                  <a:pt x="3898900" y="2928965"/>
                  <a:pt x="3830665" y="2997200"/>
                  <a:pt x="3746492" y="2997200"/>
                </a:cubicBezTo>
                <a:lnTo>
                  <a:pt x="152408" y="2997200"/>
                </a:lnTo>
                <a:cubicBezTo>
                  <a:pt x="68235" y="2997200"/>
                  <a:pt x="0" y="2928965"/>
                  <a:pt x="0" y="28447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https://kimi-web-img.moonshot.cn/img/img.alicdn.com/dc72af952f18c62a40eb3c243ae30cb29a69b96e.jp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56533" y="2184400"/>
            <a:ext cx="1016000" cy="1016000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Text 3"/>
          <p:cNvSpPr/>
          <p:nvPr/>
        </p:nvSpPr>
        <p:spPr>
          <a:xfrm>
            <a:off x="2755503" y="3352800"/>
            <a:ext cx="161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LLM Alone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922066" y="38100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brilliant student who studied only until 2023, with no access to new information.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753100" y="30734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331708"/>
                </a:moveTo>
                <a:cubicBezTo>
                  <a:pt x="689491" y="316825"/>
                  <a:pt x="689491" y="292656"/>
                  <a:pt x="674608" y="277773"/>
                </a:cubicBezTo>
                <a:lnTo>
                  <a:pt x="522208" y="125373"/>
                </a:lnTo>
                <a:cubicBezTo>
                  <a:pt x="507325" y="110490"/>
                  <a:pt x="483156" y="110490"/>
                  <a:pt x="468273" y="125373"/>
                </a:cubicBezTo>
                <a:cubicBezTo>
                  <a:pt x="453390" y="140256"/>
                  <a:pt x="453390" y="164425"/>
                  <a:pt x="468273" y="179308"/>
                </a:cubicBezTo>
                <a:lnTo>
                  <a:pt x="5556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555665" y="342900"/>
                </a:lnTo>
                <a:lnTo>
                  <a:pt x="468273" y="430292"/>
                </a:lnTo>
                <a:cubicBezTo>
                  <a:pt x="453390" y="445175"/>
                  <a:pt x="453390" y="469344"/>
                  <a:pt x="468273" y="484227"/>
                </a:cubicBezTo>
                <a:cubicBezTo>
                  <a:pt x="483156" y="499110"/>
                  <a:pt x="507325" y="499110"/>
                  <a:pt x="522208" y="484227"/>
                </a:cubicBezTo>
                <a:lnTo>
                  <a:pt x="674608" y="331827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680200" y="1879600"/>
            <a:ext cx="3898900" cy="2997200"/>
          </a:xfrm>
          <a:custGeom>
            <a:avLst/>
            <a:gdLst/>
            <a:ahLst/>
            <a:cxnLst/>
            <a:rect l="l" t="t" r="r" b="b"/>
            <a:pathLst>
              <a:path w="3898900" h="2997200">
                <a:moveTo>
                  <a:pt x="152408" y="0"/>
                </a:moveTo>
                <a:lnTo>
                  <a:pt x="3746492" y="0"/>
                </a:lnTo>
                <a:cubicBezTo>
                  <a:pt x="3830665" y="0"/>
                  <a:pt x="3898900" y="68235"/>
                  <a:pt x="3898900" y="152408"/>
                </a:cubicBezTo>
                <a:lnTo>
                  <a:pt x="3898900" y="2844792"/>
                </a:lnTo>
                <a:cubicBezTo>
                  <a:pt x="3898900" y="2928965"/>
                  <a:pt x="3830665" y="2997200"/>
                  <a:pt x="3746492" y="2997200"/>
                </a:cubicBezTo>
                <a:lnTo>
                  <a:pt x="152408" y="2997200"/>
                </a:lnTo>
                <a:cubicBezTo>
                  <a:pt x="68235" y="2997200"/>
                  <a:pt x="0" y="2928965"/>
                  <a:pt x="0" y="28447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https://kimi-web-img.moonshot.cn/img/www.pngall.com/1c2895e77ee308e525bdd21a62a1c4795231a0de.png"/>
          <p:cNvPicPr>
            <a:picLocks noChangeAspect="1"/>
          </p:cNvPicPr>
          <p:nvPr/>
        </p:nvPicPr>
        <p:blipFill>
          <a:blip r:embed="rId5"/>
          <a:srcRect l="17538" r="17538"/>
          <a:stretch/>
        </p:blipFill>
        <p:spPr>
          <a:xfrm>
            <a:off x="8119467" y="2184400"/>
            <a:ext cx="1016000" cy="1016000"/>
          </a:xfrm>
          <a:prstGeom prst="roundRect">
            <a:avLst>
              <a:gd name="adj" fmla="val 50000"/>
            </a:avLst>
          </a:prstGeom>
        </p:spPr>
      </p:pic>
      <p:sp>
        <p:nvSpPr>
          <p:cNvPr id="12" name="Text 7"/>
          <p:cNvSpPr/>
          <p:nvPr/>
        </p:nvSpPr>
        <p:spPr>
          <a:xfrm>
            <a:off x="7769820" y="3352800"/>
            <a:ext cx="171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LLM + RAG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985000" y="38100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same student given a real-time library card to access infinite, current knowledge.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254000" y="5283200"/>
            <a:ext cx="11684000" cy="1066800"/>
          </a:xfrm>
          <a:custGeom>
            <a:avLst/>
            <a:gdLst/>
            <a:ahLst/>
            <a:cxnLst/>
            <a:rect l="l" t="t" r="r" b="b"/>
            <a:pathLst>
              <a:path w="11684000" h="10668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965198"/>
                </a:lnTo>
                <a:cubicBezTo>
                  <a:pt x="11684000" y="1021311"/>
                  <a:pt x="11638511" y="1066800"/>
                  <a:pt x="115823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2181423" y="548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3825" y="209550"/>
                </a:moveTo>
                <a:cubicBezTo>
                  <a:pt x="171138" y="209550"/>
                  <a:pt x="209550" y="171138"/>
                  <a:pt x="209550" y="123825"/>
                </a:cubicBezTo>
                <a:cubicBezTo>
                  <a:pt x="209550" y="76512"/>
                  <a:pt x="171138" y="38100"/>
                  <a:pt x="123825" y="38100"/>
                </a:cubicBezTo>
                <a:cubicBezTo>
                  <a:pt x="76512" y="38100"/>
                  <a:pt x="38100" y="76512"/>
                  <a:pt x="38100" y="123825"/>
                </a:cubicBezTo>
                <a:cubicBezTo>
                  <a:pt x="38100" y="171138"/>
                  <a:pt x="76512" y="209550"/>
                  <a:pt x="123825" y="20955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1696839" y="5842000"/>
            <a:ext cx="127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Retrieve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5880695" y="548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529" y="-1488"/>
                </a:moveTo>
                <a:cubicBezTo>
                  <a:pt x="145316" y="-8275"/>
                  <a:pt x="159841" y="-8275"/>
                  <a:pt x="171629" y="-1488"/>
                </a:cubicBezTo>
                <a:lnTo>
                  <a:pt x="276344" y="58936"/>
                </a:lnTo>
                <a:cubicBezTo>
                  <a:pt x="288131" y="65723"/>
                  <a:pt x="295394" y="78343"/>
                  <a:pt x="295394" y="91916"/>
                </a:cubicBezTo>
                <a:lnTo>
                  <a:pt x="295394" y="212765"/>
                </a:lnTo>
                <a:cubicBezTo>
                  <a:pt x="295394" y="226397"/>
                  <a:pt x="288131" y="238958"/>
                  <a:pt x="276344" y="245745"/>
                </a:cubicBezTo>
                <a:lnTo>
                  <a:pt x="171629" y="306288"/>
                </a:lnTo>
                <a:cubicBezTo>
                  <a:pt x="159841" y="313075"/>
                  <a:pt x="145316" y="313075"/>
                  <a:pt x="133529" y="306288"/>
                </a:cubicBezTo>
                <a:lnTo>
                  <a:pt x="28873" y="245864"/>
                </a:lnTo>
                <a:cubicBezTo>
                  <a:pt x="17085" y="239078"/>
                  <a:pt x="9823" y="226457"/>
                  <a:pt x="9823" y="212884"/>
                </a:cubicBezTo>
                <a:lnTo>
                  <a:pt x="9823" y="92035"/>
                </a:lnTo>
                <a:cubicBezTo>
                  <a:pt x="9823" y="78403"/>
                  <a:pt x="17085" y="65842"/>
                  <a:pt x="28873" y="59055"/>
                </a:cubicBezTo>
                <a:lnTo>
                  <a:pt x="133529" y="-1488"/>
                </a:lnTo>
                <a:close/>
                <a:moveTo>
                  <a:pt x="257235" y="212824"/>
                </a:moveTo>
                <a:lnTo>
                  <a:pt x="257235" y="113943"/>
                </a:lnTo>
                <a:lnTo>
                  <a:pt x="171629" y="163354"/>
                </a:lnTo>
                <a:lnTo>
                  <a:pt x="171629" y="262235"/>
                </a:lnTo>
                <a:lnTo>
                  <a:pt x="257235" y="212824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3"/>
          <p:cNvSpPr/>
          <p:nvPr/>
        </p:nvSpPr>
        <p:spPr>
          <a:xfrm>
            <a:off x="5450284" y="5842000"/>
            <a:ext cx="116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Embed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9642872" y="548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37232" y="7263"/>
                </a:moveTo>
                <a:lnTo>
                  <a:pt x="184725" y="59769"/>
                </a:lnTo>
                <a:lnTo>
                  <a:pt x="245031" y="120075"/>
                </a:lnTo>
                <a:lnTo>
                  <a:pt x="297537" y="67568"/>
                </a:lnTo>
                <a:cubicBezTo>
                  <a:pt x="302181" y="62865"/>
                  <a:pt x="304800" y="56555"/>
                  <a:pt x="304800" y="50006"/>
                </a:cubicBezTo>
                <a:cubicBezTo>
                  <a:pt x="304800" y="43458"/>
                  <a:pt x="302181" y="37148"/>
                  <a:pt x="297537" y="32445"/>
                </a:cubicBezTo>
                <a:lnTo>
                  <a:pt x="272355" y="7263"/>
                </a:lnTo>
                <a:cubicBezTo>
                  <a:pt x="267653" y="2619"/>
                  <a:pt x="261342" y="0"/>
                  <a:pt x="254794" y="0"/>
                </a:cubicBezTo>
                <a:cubicBezTo>
                  <a:pt x="248245" y="0"/>
                  <a:pt x="241935" y="2619"/>
                  <a:pt x="237232" y="7263"/>
                </a:cubicBezTo>
                <a:close/>
                <a:moveTo>
                  <a:pt x="164544" y="79950"/>
                </a:moveTo>
                <a:lnTo>
                  <a:pt x="7263" y="237232"/>
                </a:lnTo>
                <a:cubicBezTo>
                  <a:pt x="2619" y="241935"/>
                  <a:pt x="0" y="248245"/>
                  <a:pt x="0" y="254794"/>
                </a:cubicBezTo>
                <a:cubicBezTo>
                  <a:pt x="0" y="261342"/>
                  <a:pt x="2619" y="267653"/>
                  <a:pt x="7263" y="272355"/>
                </a:cubicBezTo>
                <a:lnTo>
                  <a:pt x="32445" y="297537"/>
                </a:lnTo>
                <a:cubicBezTo>
                  <a:pt x="37148" y="302181"/>
                  <a:pt x="43458" y="304800"/>
                  <a:pt x="50006" y="304800"/>
                </a:cubicBezTo>
                <a:cubicBezTo>
                  <a:pt x="56555" y="304800"/>
                  <a:pt x="62865" y="302181"/>
                  <a:pt x="67568" y="297537"/>
                </a:cubicBezTo>
                <a:lnTo>
                  <a:pt x="224850" y="140256"/>
                </a:lnTo>
                <a:lnTo>
                  <a:pt x="164544" y="79950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5"/>
          <p:cNvSpPr/>
          <p:nvPr/>
        </p:nvSpPr>
        <p:spPr>
          <a:xfrm>
            <a:off x="9095581" y="5842000"/>
            <a:ext cx="139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Generate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550" y="34925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Example 3: Vertical Hybrid Agent</a:t>
            </a:r>
            <a:endParaRPr lang="en-US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9FE260-BD82-A111-A746-896015B9D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86" y="951470"/>
            <a:ext cx="5815914" cy="57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9F055B-AEDD-A214-7F9F-BAA82B9B730B}"/>
              </a:ext>
            </a:extLst>
          </p:cNvPr>
          <p:cNvSpPr txBox="1"/>
          <p:nvPr/>
        </p:nvSpPr>
        <p:spPr>
          <a:xfrm>
            <a:off x="228600" y="1120676"/>
            <a:ext cx="58674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F Pro Display"/>
              </a:rPr>
              <a:t>How it works:</a:t>
            </a: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The architecture combines a workflow with an agent.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A </a:t>
            </a:r>
            <a:r>
              <a:rPr lang="en-US" b="1" i="0" dirty="0">
                <a:solidFill>
                  <a:schemeClr val="bg1"/>
                </a:solidFill>
                <a:effectLst/>
                <a:latin typeface="SF Pro Display"/>
              </a:rPr>
              <a:t>workflow router</a:t>
            </a: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 first interprets the user’s request.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If it matches a predefined scenario (e.g., “generate a Q3 financial summary”), it is sent to a specialized workflow with hardcoded steps for a fast and consistent response.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If the question is open-ended, it is routed to an AI agent that can dynamically plan and execute the user’s request.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This design combines the consistency of workflows with the adaptability of agents.</a:t>
            </a:r>
          </a:p>
          <a:p>
            <a:endParaRPr lang="en-US" dirty="0">
              <a:solidFill>
                <a:schemeClr val="bg1"/>
              </a:solidFill>
              <a:latin typeface="SF Pro Display"/>
            </a:endParaRPr>
          </a:p>
          <a:p>
            <a:r>
              <a:rPr lang="en-US" dirty="0">
                <a:solidFill>
                  <a:schemeClr val="bg1"/>
                </a:solidFill>
              </a:rPr>
              <a:t>Very common use case for AI. We can anticipate a big portion of the user requests (e.g., list files, get summary, generate report, recommend meal, investment plan, etc.) and we can also anticipate and handle open-ended queries.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is an excellent use case for a hybrid system.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73660" y="254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Example 4: Deep Research Hybrid</a:t>
            </a:r>
            <a:endParaRPr lang="en-US" sz="16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83A8D3-CBBE-AE76-DE2C-1F2CB35A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1016000"/>
            <a:ext cx="58420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06F6BB-DA5C-121F-4631-117F679C3241}"/>
              </a:ext>
            </a:extLst>
          </p:cNvPr>
          <p:cNvSpPr txBox="1"/>
          <p:nvPr/>
        </p:nvSpPr>
        <p:spPr>
          <a:xfrm>
            <a:off x="116016" y="1504851"/>
            <a:ext cx="623398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F Pro Display"/>
              </a:rPr>
              <a:t>How it works:</a:t>
            </a: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An orchestrator agent plans the research by decomposing the query into sub-questions.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Specialized search agents then gather information in parallel using actions like web search.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Each of the agents analyze, validate and synthesize their findings.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Ultimately, the orchestrator reviews the results, identifies knowledge gaps, and initiates further research cycles if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F Pro Display"/>
              </a:rPr>
              <a:t>Finally, it compiles everything into a comprehensive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F Pro Displ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✅ This is a pure agent where every step is decided by LLM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SF Pro Displ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F Pro Display"/>
            </a:endParaRPr>
          </a:p>
          <a:p>
            <a:r>
              <a:rPr lang="en-US" dirty="0">
                <a:solidFill>
                  <a:schemeClr val="bg1"/>
                </a:solidFill>
              </a:rPr>
              <a:t>Most of the big, frontier models have this capability now. While the systems are closed-source, we can infer the high-level architecture, which combines a structured workflow with multiple specialized agents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0086" y="2336800"/>
            <a:ext cx="8911828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difference between a complex workflow and a simple agent is fuzzy.</a:t>
            </a:r>
          </a:p>
          <a:p>
            <a:pPr algn="ctr">
              <a:lnSpc>
                <a:spcPct val="120000"/>
              </a:lnSpc>
            </a:pPr>
            <a:endParaRPr lang="en-US" sz="3200" dirty="0">
              <a:solidFill>
                <a:srgbClr val="EAEAEA"/>
              </a:solidFill>
              <a:latin typeface="Noto Sans SC" pitchFamily="34" charset="0"/>
              <a:ea typeface="Noto Sans SC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the right trade-off between </a:t>
            </a:r>
            <a:r>
              <a:rPr lang="en-US" sz="2400" b="1" dirty="0">
                <a:solidFill>
                  <a:srgbClr val="34B1C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</a:t>
            </a:r>
            <a:r>
              <a:rPr lang="en-US" sz="2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</a:t>
            </a:r>
            <a:r>
              <a:rPr lang="en-US" sz="2400" b="1" dirty="0">
                <a:solidFill>
                  <a:srgbClr val="57A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autonomy</a:t>
            </a:r>
            <a:r>
              <a:rPr lang="en-US" sz="2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2000" dirty="0"/>
          </a:p>
          <a:p>
            <a:pPr algn="ctr"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482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Design Algorithm for Sliding the Slider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714500" y="1397000"/>
            <a:ext cx="8763000" cy="914400"/>
          </a:xfrm>
          <a:custGeom>
            <a:avLst/>
            <a:gdLst/>
            <a:ahLst/>
            <a:cxnLst/>
            <a:rect l="l" t="t" r="r" b="b"/>
            <a:pathLst>
              <a:path w="8763000" h="914400">
                <a:moveTo>
                  <a:pt x="101599" y="0"/>
                </a:moveTo>
                <a:lnTo>
                  <a:pt x="8661401" y="0"/>
                </a:lnTo>
                <a:cubicBezTo>
                  <a:pt x="8717513" y="0"/>
                  <a:pt x="8763000" y="45487"/>
                  <a:pt x="8763000" y="101599"/>
                </a:cubicBezTo>
                <a:lnTo>
                  <a:pt x="8763000" y="812801"/>
                </a:lnTo>
                <a:cubicBezTo>
                  <a:pt x="8763000" y="868913"/>
                  <a:pt x="8717513" y="914400"/>
                  <a:pt x="8661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6B8">
              <a:alpha val="8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866900" y="154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790700" y="1549400"/>
            <a:ext cx="762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A76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679700" y="1701800"/>
            <a:ext cx="466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a simple, fully controllable system.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714500" y="2413000"/>
            <a:ext cx="8763000" cy="914400"/>
          </a:xfrm>
          <a:custGeom>
            <a:avLst/>
            <a:gdLst/>
            <a:ahLst/>
            <a:cxnLst/>
            <a:rect l="l" t="t" r="r" b="b"/>
            <a:pathLst>
              <a:path w="8763000" h="914400">
                <a:moveTo>
                  <a:pt x="101599" y="0"/>
                </a:moveTo>
                <a:lnTo>
                  <a:pt x="8661401" y="0"/>
                </a:lnTo>
                <a:cubicBezTo>
                  <a:pt x="8717513" y="0"/>
                  <a:pt x="8763000" y="45487"/>
                  <a:pt x="8763000" y="101599"/>
                </a:cubicBezTo>
                <a:lnTo>
                  <a:pt x="8763000" y="812801"/>
                </a:lnTo>
                <a:cubicBezTo>
                  <a:pt x="8763000" y="868913"/>
                  <a:pt x="8717513" y="914400"/>
                  <a:pt x="8661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6B8">
              <a:alpha val="7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866900" y="2565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790700" y="2565400"/>
            <a:ext cx="762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A76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679700" y="27178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human-in-the-loop as your first line of defense.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714500" y="3429000"/>
            <a:ext cx="8763000" cy="914400"/>
          </a:xfrm>
          <a:custGeom>
            <a:avLst/>
            <a:gdLst/>
            <a:ahLst/>
            <a:cxnLst/>
            <a:rect l="l" t="t" r="r" b="b"/>
            <a:pathLst>
              <a:path w="8763000" h="914400">
                <a:moveTo>
                  <a:pt x="101599" y="0"/>
                </a:moveTo>
                <a:lnTo>
                  <a:pt x="8661401" y="0"/>
                </a:lnTo>
                <a:cubicBezTo>
                  <a:pt x="8717513" y="0"/>
                  <a:pt x="8763000" y="45487"/>
                  <a:pt x="8763000" y="101599"/>
                </a:cubicBezTo>
                <a:lnTo>
                  <a:pt x="8763000" y="812801"/>
                </a:lnTo>
                <a:cubicBezTo>
                  <a:pt x="8763000" y="868913"/>
                  <a:pt x="8717513" y="914400"/>
                  <a:pt x="8661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4B1C9">
              <a:alpha val="7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1866900" y="358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790700" y="3581400"/>
            <a:ext cx="762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679700" y="3733800"/>
            <a:ext cx="641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MOVE to hybrid systems ONLY when the business case requires.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714500" y="4445000"/>
            <a:ext cx="8763000" cy="914400"/>
          </a:xfrm>
          <a:custGeom>
            <a:avLst/>
            <a:gdLst/>
            <a:ahLst/>
            <a:cxnLst/>
            <a:rect l="l" t="t" r="r" b="b"/>
            <a:pathLst>
              <a:path w="8763000" h="914400">
                <a:moveTo>
                  <a:pt x="101599" y="0"/>
                </a:moveTo>
                <a:lnTo>
                  <a:pt x="8661401" y="0"/>
                </a:lnTo>
                <a:cubicBezTo>
                  <a:pt x="8717513" y="0"/>
                  <a:pt x="8763000" y="45487"/>
                  <a:pt x="8763000" y="101599"/>
                </a:cubicBezTo>
                <a:lnTo>
                  <a:pt x="8763000" y="812801"/>
                </a:lnTo>
                <a:cubicBezTo>
                  <a:pt x="8763000" y="868913"/>
                  <a:pt x="8717513" y="914400"/>
                  <a:pt x="8661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4B1C9">
              <a:alpha val="8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1866900" y="459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790700" y="4597400"/>
            <a:ext cx="762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679700" y="4749800"/>
            <a:ext cx="387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LET users control the autonomy slider.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714500" y="5461000"/>
            <a:ext cx="8763000" cy="914400"/>
          </a:xfrm>
          <a:custGeom>
            <a:avLst/>
            <a:gdLst/>
            <a:ahLst/>
            <a:cxnLst/>
            <a:rect l="l" t="t" r="r" b="b"/>
            <a:pathLst>
              <a:path w="8763000" h="914400">
                <a:moveTo>
                  <a:pt x="101599" y="0"/>
                </a:moveTo>
                <a:lnTo>
                  <a:pt x="8661401" y="0"/>
                </a:lnTo>
                <a:cubicBezTo>
                  <a:pt x="8717513" y="0"/>
                  <a:pt x="8763000" y="45487"/>
                  <a:pt x="8763000" y="101599"/>
                </a:cubicBezTo>
                <a:lnTo>
                  <a:pt x="8763000" y="812801"/>
                </a:lnTo>
                <a:cubicBezTo>
                  <a:pt x="8763000" y="868913"/>
                  <a:pt x="8717513" y="914400"/>
                  <a:pt x="8661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57AFFF">
              <a:alpha val="9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1866900" y="5613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1790700" y="5613400"/>
            <a:ext cx="762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2679700" y="5765800"/>
            <a:ext cx="505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RESORT to full-fledged agents as a LAST RESORT.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59055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Takeaways for Your Projects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50495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12750" y="23907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8575" y="57150"/>
                </a:moveTo>
                <a:cubicBezTo>
                  <a:pt x="12769" y="57150"/>
                  <a:pt x="0" y="69919"/>
                  <a:pt x="0" y="85725"/>
                </a:cubicBezTo>
                <a:cubicBezTo>
                  <a:pt x="0" y="101531"/>
                  <a:pt x="12769" y="114300"/>
                  <a:pt x="28575" y="114300"/>
                </a:cubicBezTo>
                <a:lnTo>
                  <a:pt x="105995" y="114300"/>
                </a:lnTo>
                <a:cubicBezTo>
                  <a:pt x="116979" y="139571"/>
                  <a:pt x="142161" y="157163"/>
                  <a:pt x="171450" y="157163"/>
                </a:cubicBezTo>
                <a:cubicBezTo>
                  <a:pt x="200739" y="157163"/>
                  <a:pt x="225921" y="139571"/>
                  <a:pt x="236905" y="114300"/>
                </a:cubicBezTo>
                <a:lnTo>
                  <a:pt x="428625" y="114300"/>
                </a:lnTo>
                <a:cubicBezTo>
                  <a:pt x="444431" y="114300"/>
                  <a:pt x="457200" y="101531"/>
                  <a:pt x="457200" y="85725"/>
                </a:cubicBezTo>
                <a:cubicBezTo>
                  <a:pt x="457200" y="69919"/>
                  <a:pt x="444431" y="57150"/>
                  <a:pt x="428625" y="57150"/>
                </a:cubicBezTo>
                <a:lnTo>
                  <a:pt x="236905" y="57150"/>
                </a:lnTo>
                <a:cubicBezTo>
                  <a:pt x="225921" y="31879"/>
                  <a:pt x="200739" y="14288"/>
                  <a:pt x="171450" y="14288"/>
                </a:cubicBezTo>
                <a:cubicBezTo>
                  <a:pt x="142161" y="14288"/>
                  <a:pt x="116979" y="31879"/>
                  <a:pt x="105995" y="57150"/>
                </a:cubicBezTo>
                <a:lnTo>
                  <a:pt x="28575" y="57150"/>
                </a:lnTo>
                <a:close/>
                <a:moveTo>
                  <a:pt x="28575" y="200025"/>
                </a:move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248870" y="257175"/>
                </a:lnTo>
                <a:cubicBezTo>
                  <a:pt x="259854" y="282446"/>
                  <a:pt x="285036" y="300038"/>
                  <a:pt x="314325" y="300038"/>
                </a:cubicBezTo>
                <a:cubicBezTo>
                  <a:pt x="343614" y="300038"/>
                  <a:pt x="368796" y="282446"/>
                  <a:pt x="379780" y="257175"/>
                </a:cubicBez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379780" y="200025"/>
                </a:lnTo>
                <a:cubicBezTo>
                  <a:pt x="368796" y="174754"/>
                  <a:pt x="343614" y="157163"/>
                  <a:pt x="314325" y="157163"/>
                </a:cubicBezTo>
                <a:cubicBezTo>
                  <a:pt x="285036" y="157163"/>
                  <a:pt x="259854" y="174754"/>
                  <a:pt x="248870" y="200025"/>
                </a:cubicBezTo>
                <a:lnTo>
                  <a:pt x="28575" y="200025"/>
                </a:lnTo>
                <a:close/>
                <a:moveTo>
                  <a:pt x="28575" y="342900"/>
                </a:moveTo>
                <a:cubicBezTo>
                  <a:pt x="12769" y="342900"/>
                  <a:pt x="0" y="355669"/>
                  <a:pt x="0" y="371475"/>
                </a:cubicBezTo>
                <a:cubicBezTo>
                  <a:pt x="0" y="387281"/>
                  <a:pt x="12769" y="400050"/>
                  <a:pt x="28575" y="400050"/>
                </a:cubicBezTo>
                <a:lnTo>
                  <a:pt x="77420" y="400050"/>
                </a:lnTo>
                <a:cubicBezTo>
                  <a:pt x="88404" y="425321"/>
                  <a:pt x="113586" y="442913"/>
                  <a:pt x="142875" y="442913"/>
                </a:cubicBezTo>
                <a:cubicBezTo>
                  <a:pt x="172164" y="442913"/>
                  <a:pt x="197346" y="425321"/>
                  <a:pt x="208330" y="400050"/>
                </a:cubicBezTo>
                <a:lnTo>
                  <a:pt x="428625" y="400050"/>
                </a:lnTo>
                <a:cubicBezTo>
                  <a:pt x="444431" y="400050"/>
                  <a:pt x="457200" y="387281"/>
                  <a:pt x="457200" y="371475"/>
                </a:cubicBezTo>
                <a:cubicBezTo>
                  <a:pt x="457200" y="355669"/>
                  <a:pt x="444431" y="342900"/>
                  <a:pt x="428625" y="342900"/>
                </a:cubicBezTo>
                <a:lnTo>
                  <a:pt x="208330" y="342900"/>
                </a:lnTo>
                <a:cubicBezTo>
                  <a:pt x="197346" y="317629"/>
                  <a:pt x="172164" y="300038"/>
                  <a:pt x="142875" y="300038"/>
                </a:cubicBezTo>
                <a:cubicBezTo>
                  <a:pt x="113586" y="300038"/>
                  <a:pt x="88404" y="317629"/>
                  <a:pt x="77420" y="342900"/>
                </a:cubicBezTo>
                <a:lnTo>
                  <a:pt x="28575" y="342900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5525" y="2314575"/>
            <a:ext cx="4813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Make 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conscious design decisions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about autonomy; don't get hung up on labels.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48400" y="150495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432550" y="23907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067550" y="2314575"/>
            <a:ext cx="477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simple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add complexity (and autonomy) only when necessary.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40386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22275" y="4924425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00025" y="221456"/>
                </a:moveTo>
                <a:cubicBezTo>
                  <a:pt x="259166" y="221456"/>
                  <a:pt x="307181" y="173441"/>
                  <a:pt x="307181" y="114300"/>
                </a:cubicBezTo>
                <a:cubicBezTo>
                  <a:pt x="307181" y="55159"/>
                  <a:pt x="259166" y="7144"/>
                  <a:pt x="200025" y="7144"/>
                </a:cubicBezTo>
                <a:cubicBezTo>
                  <a:pt x="140884" y="7144"/>
                  <a:pt x="92869" y="55159"/>
                  <a:pt x="92869" y="114300"/>
                </a:cubicBezTo>
                <a:cubicBezTo>
                  <a:pt x="92869" y="173441"/>
                  <a:pt x="140884" y="221456"/>
                  <a:pt x="200025" y="221456"/>
                </a:cubicBezTo>
                <a:close/>
                <a:moveTo>
                  <a:pt x="173504" y="271463"/>
                </a:moveTo>
                <a:cubicBezTo>
                  <a:pt x="85546" y="271463"/>
                  <a:pt x="14288" y="342721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265390" y="457200"/>
                </a:lnTo>
                <a:cubicBezTo>
                  <a:pt x="233065" y="419160"/>
                  <a:pt x="214313" y="370136"/>
                  <a:pt x="214313" y="318254"/>
                </a:cubicBezTo>
                <a:lnTo>
                  <a:pt x="214313" y="290483"/>
                </a:lnTo>
                <a:cubicBezTo>
                  <a:pt x="214313" y="283964"/>
                  <a:pt x="215205" y="277535"/>
                  <a:pt x="216902" y="271462"/>
                </a:cubicBezTo>
                <a:lnTo>
                  <a:pt x="173504" y="271462"/>
                </a:lnTo>
                <a:close/>
                <a:moveTo>
                  <a:pt x="397639" y="436215"/>
                </a:moveTo>
                <a:lnTo>
                  <a:pt x="385763" y="441841"/>
                </a:lnTo>
                <a:lnTo>
                  <a:pt x="385763" y="273874"/>
                </a:lnTo>
                <a:lnTo>
                  <a:pt x="471488" y="302449"/>
                </a:lnTo>
                <a:lnTo>
                  <a:pt x="471488" y="319951"/>
                </a:lnTo>
                <a:cubicBezTo>
                  <a:pt x="471488" y="369778"/>
                  <a:pt x="442734" y="415052"/>
                  <a:pt x="397639" y="436305"/>
                </a:cubicBezTo>
                <a:close/>
                <a:moveTo>
                  <a:pt x="376744" y="231725"/>
                </a:moveTo>
                <a:lnTo>
                  <a:pt x="276731" y="265033"/>
                </a:lnTo>
                <a:cubicBezTo>
                  <a:pt x="265033" y="268962"/>
                  <a:pt x="257175" y="279856"/>
                  <a:pt x="257175" y="292179"/>
                </a:cubicBezTo>
                <a:lnTo>
                  <a:pt x="257175" y="319951"/>
                </a:lnTo>
                <a:cubicBezTo>
                  <a:pt x="257175" y="386388"/>
                  <a:pt x="295573" y="446842"/>
                  <a:pt x="355580" y="475059"/>
                </a:cubicBezTo>
                <a:lnTo>
                  <a:pt x="372100" y="482828"/>
                </a:lnTo>
                <a:cubicBezTo>
                  <a:pt x="376386" y="484793"/>
                  <a:pt x="381030" y="485864"/>
                  <a:pt x="385673" y="485864"/>
                </a:cubicBezTo>
                <a:cubicBezTo>
                  <a:pt x="390317" y="485864"/>
                  <a:pt x="395049" y="484793"/>
                  <a:pt x="399246" y="482828"/>
                </a:cubicBezTo>
                <a:lnTo>
                  <a:pt x="415766" y="475059"/>
                </a:lnTo>
                <a:cubicBezTo>
                  <a:pt x="475952" y="446752"/>
                  <a:pt x="514350" y="386298"/>
                  <a:pt x="514350" y="319861"/>
                </a:cubicBezTo>
                <a:lnTo>
                  <a:pt x="514350" y="292090"/>
                </a:lnTo>
                <a:cubicBezTo>
                  <a:pt x="514350" y="279767"/>
                  <a:pt x="506492" y="268873"/>
                  <a:pt x="494794" y="264944"/>
                </a:cubicBezTo>
                <a:lnTo>
                  <a:pt x="394781" y="231636"/>
                </a:lnTo>
                <a:cubicBezTo>
                  <a:pt x="388888" y="229672"/>
                  <a:pt x="382548" y="229672"/>
                  <a:pt x="376744" y="231636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03908" y="4848225"/>
            <a:ext cx="4737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human-in-the-loop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as a critical safety net and quality control.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48400" y="40386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388100" y="4924425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200025"/>
                </a:moveTo>
                <a:cubicBezTo>
                  <a:pt x="337006" y="200025"/>
                  <a:pt x="378619" y="158412"/>
                  <a:pt x="378619" y="107156"/>
                </a:cubicBezTo>
                <a:cubicBezTo>
                  <a:pt x="378619" y="55901"/>
                  <a:pt x="337006" y="14288"/>
                  <a:pt x="285750" y="14288"/>
                </a:cubicBezTo>
                <a:cubicBezTo>
                  <a:pt x="234494" y="14288"/>
                  <a:pt x="192881" y="55901"/>
                  <a:pt x="192881" y="107156"/>
                </a:cubicBezTo>
                <a:cubicBezTo>
                  <a:pt x="192881" y="158412"/>
                  <a:pt x="234494" y="200025"/>
                  <a:pt x="285750" y="200025"/>
                </a:cubicBezTo>
                <a:close/>
                <a:moveTo>
                  <a:pt x="85725" y="207169"/>
                </a:moveTo>
                <a:cubicBezTo>
                  <a:pt x="121210" y="207169"/>
                  <a:pt x="150019" y="178360"/>
                  <a:pt x="150019" y="142875"/>
                </a:cubicBezTo>
                <a:cubicBezTo>
                  <a:pt x="150019" y="107390"/>
                  <a:pt x="121210" y="78581"/>
                  <a:pt x="85725" y="78581"/>
                </a:cubicBezTo>
                <a:cubicBezTo>
                  <a:pt x="50240" y="78581"/>
                  <a:pt x="21431" y="107390"/>
                  <a:pt x="21431" y="142875"/>
                </a:cubicBezTo>
                <a:cubicBezTo>
                  <a:pt x="21431" y="178360"/>
                  <a:pt x="50240" y="207169"/>
                  <a:pt x="85725" y="207169"/>
                </a:cubicBezTo>
                <a:close/>
                <a:moveTo>
                  <a:pt x="0" y="371475"/>
                </a:moveTo>
                <a:lnTo>
                  <a:pt x="0" y="400050"/>
                </a:lnTo>
                <a:cubicBezTo>
                  <a:pt x="0" y="415856"/>
                  <a:pt x="12769" y="428625"/>
                  <a:pt x="28575" y="428625"/>
                </a:cubicBezTo>
                <a:lnTo>
                  <a:pt x="105995" y="428625"/>
                </a:lnTo>
                <a:cubicBezTo>
                  <a:pt x="102156" y="419874"/>
                  <a:pt x="100013" y="410230"/>
                  <a:pt x="100013" y="400050"/>
                </a:cubicBezTo>
                <a:lnTo>
                  <a:pt x="100013" y="385763"/>
                </a:lnTo>
                <a:cubicBezTo>
                  <a:pt x="100013" y="338257"/>
                  <a:pt x="117872" y="294858"/>
                  <a:pt x="147251" y="261997"/>
                </a:cubicBezTo>
                <a:cubicBezTo>
                  <a:pt x="136803" y="258872"/>
                  <a:pt x="125730" y="257175"/>
                  <a:pt x="114300" y="257175"/>
                </a:cubicBezTo>
                <a:cubicBezTo>
                  <a:pt x="51167" y="257175"/>
                  <a:pt x="0" y="308342"/>
                  <a:pt x="0" y="371475"/>
                </a:cubicBezTo>
                <a:close/>
                <a:moveTo>
                  <a:pt x="550069" y="142875"/>
                </a:moveTo>
                <a:cubicBezTo>
                  <a:pt x="550069" y="107390"/>
                  <a:pt x="521260" y="78581"/>
                  <a:pt x="485775" y="78581"/>
                </a:cubicBezTo>
                <a:cubicBezTo>
                  <a:pt x="450290" y="78581"/>
                  <a:pt x="421481" y="107390"/>
                  <a:pt x="421481" y="142875"/>
                </a:cubicBezTo>
                <a:cubicBezTo>
                  <a:pt x="421481" y="178360"/>
                  <a:pt x="450290" y="207169"/>
                  <a:pt x="485775" y="207169"/>
                </a:cubicBezTo>
                <a:cubicBezTo>
                  <a:pt x="521260" y="207169"/>
                  <a:pt x="550069" y="178360"/>
                  <a:pt x="550069" y="142875"/>
                </a:cubicBezTo>
                <a:close/>
                <a:moveTo>
                  <a:pt x="142875" y="385763"/>
                </a:moveTo>
                <a:lnTo>
                  <a:pt x="142875" y="400050"/>
                </a:lnTo>
                <a:cubicBezTo>
                  <a:pt x="142875" y="415856"/>
                  <a:pt x="155644" y="428625"/>
                  <a:pt x="171450" y="428625"/>
                </a:cubicBezTo>
                <a:lnTo>
                  <a:pt x="311468" y="428625"/>
                </a:lnTo>
                <a:cubicBezTo>
                  <a:pt x="305127" y="409337"/>
                  <a:pt x="305842" y="388977"/>
                  <a:pt x="321022" y="371475"/>
                </a:cubicBezTo>
                <a:cubicBezTo>
                  <a:pt x="308521" y="357009"/>
                  <a:pt x="302716" y="336024"/>
                  <a:pt x="310842" y="314950"/>
                </a:cubicBezTo>
                <a:cubicBezTo>
                  <a:pt x="316736" y="299680"/>
                  <a:pt x="325041" y="285393"/>
                  <a:pt x="335310" y="272713"/>
                </a:cubicBezTo>
                <a:cubicBezTo>
                  <a:pt x="340132" y="266819"/>
                  <a:pt x="345668" y="262265"/>
                  <a:pt x="351651" y="258961"/>
                </a:cubicBezTo>
                <a:cubicBezTo>
                  <a:pt x="331916" y="248692"/>
                  <a:pt x="309503" y="242888"/>
                  <a:pt x="285750" y="242888"/>
                </a:cubicBezTo>
                <a:cubicBezTo>
                  <a:pt x="206812" y="242888"/>
                  <a:pt x="142875" y="306824"/>
                  <a:pt x="142875" y="385763"/>
                </a:cubicBezTo>
                <a:close/>
                <a:moveTo>
                  <a:pt x="557748" y="346383"/>
                </a:moveTo>
                <a:cubicBezTo>
                  <a:pt x="563374" y="343168"/>
                  <a:pt x="566231" y="336471"/>
                  <a:pt x="563820" y="330309"/>
                </a:cubicBezTo>
                <a:cubicBezTo>
                  <a:pt x="559534" y="319236"/>
                  <a:pt x="553551" y="308789"/>
                  <a:pt x="546050" y="299591"/>
                </a:cubicBezTo>
                <a:cubicBezTo>
                  <a:pt x="541943" y="294501"/>
                  <a:pt x="534710" y="293608"/>
                  <a:pt x="529084" y="296912"/>
                </a:cubicBezTo>
                <a:cubicBezTo>
                  <a:pt x="509617" y="308164"/>
                  <a:pt x="485686" y="294412"/>
                  <a:pt x="485686" y="271820"/>
                </a:cubicBezTo>
                <a:cubicBezTo>
                  <a:pt x="485686" y="265301"/>
                  <a:pt x="481310" y="259497"/>
                  <a:pt x="474881" y="258514"/>
                </a:cubicBezTo>
                <a:cubicBezTo>
                  <a:pt x="463361" y="256729"/>
                  <a:pt x="450949" y="256729"/>
                  <a:pt x="439430" y="258514"/>
                </a:cubicBezTo>
                <a:cubicBezTo>
                  <a:pt x="433001" y="259497"/>
                  <a:pt x="428625" y="265301"/>
                  <a:pt x="428625" y="271820"/>
                </a:cubicBezTo>
                <a:cubicBezTo>
                  <a:pt x="428625" y="294322"/>
                  <a:pt x="404693" y="308164"/>
                  <a:pt x="385227" y="296912"/>
                </a:cubicBezTo>
                <a:cubicBezTo>
                  <a:pt x="379601" y="293697"/>
                  <a:pt x="372368" y="294590"/>
                  <a:pt x="368260" y="299591"/>
                </a:cubicBezTo>
                <a:cubicBezTo>
                  <a:pt x="360759" y="308789"/>
                  <a:pt x="354776" y="319236"/>
                  <a:pt x="350490" y="330309"/>
                </a:cubicBezTo>
                <a:cubicBezTo>
                  <a:pt x="348169" y="336381"/>
                  <a:pt x="350937" y="343079"/>
                  <a:pt x="356562" y="346293"/>
                </a:cubicBezTo>
                <a:cubicBezTo>
                  <a:pt x="376118" y="357545"/>
                  <a:pt x="376118" y="385137"/>
                  <a:pt x="356562" y="396478"/>
                </a:cubicBezTo>
                <a:cubicBezTo>
                  <a:pt x="350937" y="399693"/>
                  <a:pt x="348079" y="406390"/>
                  <a:pt x="350490" y="412462"/>
                </a:cubicBezTo>
                <a:cubicBezTo>
                  <a:pt x="354776" y="423535"/>
                  <a:pt x="360759" y="433983"/>
                  <a:pt x="368260" y="443180"/>
                </a:cubicBezTo>
                <a:cubicBezTo>
                  <a:pt x="372368" y="448270"/>
                  <a:pt x="379601" y="449163"/>
                  <a:pt x="385227" y="445859"/>
                </a:cubicBezTo>
                <a:cubicBezTo>
                  <a:pt x="404693" y="434608"/>
                  <a:pt x="428625" y="448449"/>
                  <a:pt x="428625" y="470952"/>
                </a:cubicBezTo>
                <a:cubicBezTo>
                  <a:pt x="428625" y="477470"/>
                  <a:pt x="433001" y="483275"/>
                  <a:pt x="439430" y="484257"/>
                </a:cubicBezTo>
                <a:cubicBezTo>
                  <a:pt x="450949" y="486043"/>
                  <a:pt x="463361" y="486043"/>
                  <a:pt x="474881" y="484257"/>
                </a:cubicBezTo>
                <a:cubicBezTo>
                  <a:pt x="481310" y="483275"/>
                  <a:pt x="485686" y="477470"/>
                  <a:pt x="485686" y="470952"/>
                </a:cubicBezTo>
                <a:cubicBezTo>
                  <a:pt x="485686" y="448449"/>
                  <a:pt x="509617" y="434608"/>
                  <a:pt x="529084" y="445859"/>
                </a:cubicBezTo>
                <a:cubicBezTo>
                  <a:pt x="534710" y="449074"/>
                  <a:pt x="541943" y="448181"/>
                  <a:pt x="546050" y="443180"/>
                </a:cubicBezTo>
                <a:cubicBezTo>
                  <a:pt x="553551" y="433983"/>
                  <a:pt x="559534" y="423535"/>
                  <a:pt x="563820" y="412462"/>
                </a:cubicBezTo>
                <a:cubicBezTo>
                  <a:pt x="566142" y="406390"/>
                  <a:pt x="563374" y="399693"/>
                  <a:pt x="557748" y="396478"/>
                </a:cubicBezTo>
                <a:cubicBezTo>
                  <a:pt x="538192" y="385227"/>
                  <a:pt x="538192" y="357634"/>
                  <a:pt x="557748" y="346293"/>
                </a:cubicBezTo>
                <a:close/>
                <a:moveTo>
                  <a:pt x="421481" y="371475"/>
                </a:moveTo>
                <a:cubicBezTo>
                  <a:pt x="421481" y="351761"/>
                  <a:pt x="437486" y="335756"/>
                  <a:pt x="457200" y="335756"/>
                </a:cubicBezTo>
                <a:cubicBezTo>
                  <a:pt x="476914" y="335756"/>
                  <a:pt x="492919" y="351761"/>
                  <a:pt x="492919" y="371475"/>
                </a:cubicBezTo>
                <a:cubicBezTo>
                  <a:pt x="492919" y="391189"/>
                  <a:pt x="476914" y="407194"/>
                  <a:pt x="457200" y="407194"/>
                </a:cubicBezTo>
                <a:cubicBezTo>
                  <a:pt x="437486" y="407194"/>
                  <a:pt x="421481" y="391189"/>
                  <a:pt x="421481" y="371475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096720" y="4848225"/>
            <a:ext cx="4737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Give 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control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over the level of autonomy whenever possible.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3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26745" y="2816860"/>
            <a:ext cx="7075805" cy="1446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Context Protocol: The USB-C for AI Apps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9C62C-80CF-D540-B796-692C4FB55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
            <a:extLst>
              <a:ext uri="{FF2B5EF4-FFF2-40B4-BE49-F238E27FC236}">
                <a16:creationId xmlns:a16="http://schemas.microsoft.com/office/drawing/2014/main" id="{ADB15DA0-64C1-5D8E-4B59-EE5D1B0BA5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3D94C4A-5914-DF93-D13E-6C77230073D6}"/>
              </a:ext>
            </a:extLst>
          </p:cNvPr>
          <p:cNvSpPr/>
          <p:nvPr/>
        </p:nvSpPr>
        <p:spPr>
          <a:xfrm>
            <a:off x="650976" y="137110"/>
            <a:ext cx="8567166" cy="6682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</a:t>
            </a:r>
            <a:r>
              <a:rPr lang="en-US" sz="54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MxN</a:t>
            </a: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Problem</a:t>
            </a:r>
            <a:endParaRPr lang="en-US" sz="1600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C959FE43-4C2C-D96B-22BA-A5A5DD5F3DE4}"/>
              </a:ext>
            </a:extLst>
          </p:cNvPr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20F48020-E39C-4A74-6055-F9F0FDEE8047}"/>
              </a:ext>
            </a:extLst>
          </p:cNvPr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FE27BB6D-9D12-F689-3FEF-0F2A7E57A25B}"/>
              </a:ext>
            </a:extLst>
          </p:cNvPr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FE21C0F5-DF32-AAB4-660A-4C47227E1706}"/>
              </a:ext>
            </a:extLst>
          </p:cNvPr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6D1CE396-ACE8-7858-546A-AE64E097DDC2}"/>
              </a:ext>
            </a:extLst>
          </p:cNvPr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175D470B-9FBC-8FEB-E775-64078FFE9CD0}"/>
              </a:ext>
            </a:extLst>
          </p:cNvPr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BE9EA097-0B2A-BDAB-65F9-410DCC30D9A1}"/>
              </a:ext>
            </a:extLst>
          </p:cNvPr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6CEF1A78-5CAA-5D7D-8963-C2CB99CEA9BF}"/>
              </a:ext>
            </a:extLst>
          </p:cNvPr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7FD5D960-02DC-53CE-90AD-BA83F650114B}"/>
              </a:ext>
            </a:extLst>
          </p:cNvPr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B7301749-6AC4-8ED6-014D-26B5EE2202D9}"/>
              </a:ext>
            </a:extLst>
          </p:cNvPr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ADB8B919-B483-C81D-0188-D61279597E46}"/>
              </a:ext>
            </a:extLst>
          </p:cNvPr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AB6B9C7A-091E-83F9-FB93-68EE6011DD40}"/>
              </a:ext>
            </a:extLst>
          </p:cNvPr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CB68467F-0A35-93A9-4E43-F9E5DA5578D1}"/>
              </a:ext>
            </a:extLst>
          </p:cNvPr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218" name="Picture 2" descr="Without MCP">
            <a:extLst>
              <a:ext uri="{FF2B5EF4-FFF2-40B4-BE49-F238E27FC236}">
                <a16:creationId xmlns:a16="http://schemas.microsoft.com/office/drawing/2014/main" id="{3A11F316-AE5F-DD03-8FA1-F1DECADC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91" y="1294831"/>
            <a:ext cx="5695950" cy="23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ultiple Models and Tools">
            <a:extLst>
              <a:ext uri="{FF2B5EF4-FFF2-40B4-BE49-F238E27FC236}">
                <a16:creationId xmlns:a16="http://schemas.microsoft.com/office/drawing/2014/main" id="{68F15C20-76FD-8747-0C35-3C18B2FE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03" y="3902188"/>
            <a:ext cx="5695950" cy="23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BCAFCA-005A-1548-1A41-4B038A884F6F}"/>
              </a:ext>
            </a:extLst>
          </p:cNvPr>
          <p:cNvSpPr txBox="1"/>
          <p:nvPr/>
        </p:nvSpPr>
        <p:spPr>
          <a:xfrm>
            <a:off x="6200003" y="1665534"/>
            <a:ext cx="5695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The </a:t>
            </a:r>
            <a:r>
              <a:rPr lang="en-US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M×N Integration Problem: </a:t>
            </a:r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the challenge of connecting M different AI applications to N different external tools or data sources without a standardized approach.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1E6B1-1EE4-AFC3-6634-D9C40B13DB29}"/>
              </a:ext>
            </a:extLst>
          </p:cNvPr>
          <p:cNvSpPr txBox="1"/>
          <p:nvPr/>
        </p:nvSpPr>
        <p:spPr>
          <a:xfrm>
            <a:off x="779721" y="4505394"/>
            <a:ext cx="5070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Once we have multiple models and multiple tools, the number of integrations becomes too large (Models x Tools) to manage, each with its own unique interface.</a:t>
            </a:r>
          </a:p>
        </p:txBody>
      </p:sp>
    </p:spTree>
    <p:extLst>
      <p:ext uri="{BB962C8B-B14F-4D97-AF65-F5344CB8AC3E}">
        <p14:creationId xmlns:p14="http://schemas.microsoft.com/office/powerpoint/2010/main" val="403848739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65E22-B367-D1A7-9F8B-24F0BB9D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
            <a:extLst>
              <a:ext uri="{FF2B5EF4-FFF2-40B4-BE49-F238E27FC236}">
                <a16:creationId xmlns:a16="http://schemas.microsoft.com/office/drawing/2014/main" id="{F882B075-07A3-A2DF-B078-5A77FF24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39711C22-5048-FBF6-6EBD-5034B2CEC587}"/>
              </a:ext>
            </a:extLst>
          </p:cNvPr>
          <p:cNvSpPr/>
          <p:nvPr/>
        </p:nvSpPr>
        <p:spPr>
          <a:xfrm>
            <a:off x="650976" y="137110"/>
            <a:ext cx="8567166" cy="6682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MCP: </a:t>
            </a:r>
            <a:r>
              <a:rPr lang="en-US" sz="54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MxN</a:t>
            </a: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➡️ M+N</a:t>
            </a:r>
            <a:endParaRPr lang="en-US" sz="1600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6C55D345-E9C0-3227-B8AB-1A3EF1A6A0F5}"/>
              </a:ext>
            </a:extLst>
          </p:cNvPr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2115CD58-B463-9B48-A4CA-7CC62CAFA48C}"/>
              </a:ext>
            </a:extLst>
          </p:cNvPr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8DDC8839-1F7B-2ED7-4F7C-4A371E0B46D5}"/>
              </a:ext>
            </a:extLst>
          </p:cNvPr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D423620F-BF1E-8908-70AC-14DB25D5D6ED}"/>
              </a:ext>
            </a:extLst>
          </p:cNvPr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52F455E6-0911-5648-A445-109EC655925B}"/>
              </a:ext>
            </a:extLst>
          </p:cNvPr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A736E27C-F010-9F8A-A700-0B475BB895A3}"/>
              </a:ext>
            </a:extLst>
          </p:cNvPr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084EE319-3D11-1475-A5E7-425792641DF5}"/>
              </a:ext>
            </a:extLst>
          </p:cNvPr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38AB753C-C29E-5291-9F85-A111E82AE397}"/>
              </a:ext>
            </a:extLst>
          </p:cNvPr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8D8A0BFF-A4DB-C83B-F301-993D2B28B080}"/>
              </a:ext>
            </a:extLst>
          </p:cNvPr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CDD72EC8-22B9-7066-24D5-5F7D2AB3B7A9}"/>
              </a:ext>
            </a:extLst>
          </p:cNvPr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CD28D2F6-E828-B4CF-AC33-71E514885B59}"/>
              </a:ext>
            </a:extLst>
          </p:cNvPr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C5D95B0D-A2C8-C254-1346-0E596F93C0B8}"/>
              </a:ext>
            </a:extLst>
          </p:cNvPr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2C3FF4DB-54FA-303A-F58C-B905C2F11B52}"/>
              </a:ext>
            </a:extLst>
          </p:cNvPr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242" name="Picture 2" descr="With MCP">
            <a:extLst>
              <a:ext uri="{FF2B5EF4-FFF2-40B4-BE49-F238E27FC236}">
                <a16:creationId xmlns:a16="http://schemas.microsoft.com/office/drawing/2014/main" id="{E2B1875C-5A39-01C6-1E8C-71CF7309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21" y="1766769"/>
            <a:ext cx="9930714" cy="33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1541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8890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"USB-C" for AI Applications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08200"/>
            <a:ext cx="5549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MCP standardizes the connection between AI and the external world, just like USB-C did for hardware.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124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FA7D0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49250" y="32512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65200" y="3124200"/>
            <a:ext cx="482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 Users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200" y="3429000"/>
            <a:ext cx="4813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Simple, consistent, and predictable experiences across all AI applications.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140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FA7D0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365125" y="4267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65200" y="4140200"/>
            <a:ext cx="482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 Developers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65200" y="4445000"/>
            <a:ext cx="4813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Build one integration and instantly connect to a growing ecosystem of tools.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5156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FA7D0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396875" y="52832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79375"/>
                </a:lnTo>
                <a:cubicBezTo>
                  <a:pt x="0" y="96887"/>
                  <a:pt x="14238" y="111125"/>
                  <a:pt x="31750" y="111125"/>
                </a:cubicBezTo>
                <a:lnTo>
                  <a:pt x="190500" y="111125"/>
                </a:lnTo>
                <a:cubicBezTo>
                  <a:pt x="208012" y="111125"/>
                  <a:pt x="222250" y="96887"/>
                  <a:pt x="222250" y="79375"/>
                </a:cubicBezTo>
                <a:lnTo>
                  <a:pt x="222250" y="47625"/>
                </a:lnTo>
                <a:cubicBezTo>
                  <a:pt x="222250" y="30113"/>
                  <a:pt x="208012" y="15875"/>
                  <a:pt x="190500" y="15875"/>
                </a:cubicBezTo>
                <a:lnTo>
                  <a:pt x="31750" y="15875"/>
                </a:lnTo>
                <a:close/>
                <a:moveTo>
                  <a:pt x="138906" y="51594"/>
                </a:moveTo>
                <a:cubicBezTo>
                  <a:pt x="145477" y="51594"/>
                  <a:pt x="150813" y="56929"/>
                  <a:pt x="150813" y="63500"/>
                </a:cubicBezTo>
                <a:cubicBezTo>
                  <a:pt x="150813" y="70071"/>
                  <a:pt x="145477" y="75406"/>
                  <a:pt x="138906" y="75406"/>
                </a:cubicBezTo>
                <a:cubicBezTo>
                  <a:pt x="132335" y="75406"/>
                  <a:pt x="127000" y="70071"/>
                  <a:pt x="127000" y="63500"/>
                </a:cubicBezTo>
                <a:cubicBezTo>
                  <a:pt x="127000" y="56929"/>
                  <a:pt x="132335" y="51594"/>
                  <a:pt x="138906" y="51594"/>
                </a:cubicBezTo>
                <a:close/>
                <a:moveTo>
                  <a:pt x="166688" y="63500"/>
                </a:moveTo>
                <a:cubicBezTo>
                  <a:pt x="166688" y="56929"/>
                  <a:pt x="172023" y="51594"/>
                  <a:pt x="178594" y="51594"/>
                </a:cubicBezTo>
                <a:cubicBezTo>
                  <a:pt x="185165" y="51594"/>
                  <a:pt x="190500" y="56929"/>
                  <a:pt x="190500" y="63500"/>
                </a:cubicBezTo>
                <a:cubicBezTo>
                  <a:pt x="190500" y="70071"/>
                  <a:pt x="185165" y="75406"/>
                  <a:pt x="178594" y="75406"/>
                </a:cubicBezTo>
                <a:cubicBezTo>
                  <a:pt x="172023" y="75406"/>
                  <a:pt x="166688" y="70071"/>
                  <a:pt x="166688" y="63500"/>
                </a:cubicBezTo>
                <a:close/>
                <a:moveTo>
                  <a:pt x="31750" y="142875"/>
                </a:moveTo>
                <a:cubicBezTo>
                  <a:pt x="14238" y="142875"/>
                  <a:pt x="0" y="157113"/>
                  <a:pt x="0" y="17462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74625"/>
                </a:lnTo>
                <a:cubicBezTo>
                  <a:pt x="222250" y="157113"/>
                  <a:pt x="208012" y="142875"/>
                  <a:pt x="190500" y="142875"/>
                </a:cubicBezTo>
                <a:lnTo>
                  <a:pt x="31750" y="142875"/>
                </a:lnTo>
                <a:close/>
                <a:moveTo>
                  <a:pt x="138906" y="178594"/>
                </a:moveTo>
                <a:cubicBezTo>
                  <a:pt x="145477" y="178594"/>
                  <a:pt x="150813" y="183929"/>
                  <a:pt x="150813" y="190500"/>
                </a:cubicBezTo>
                <a:cubicBezTo>
                  <a:pt x="150813" y="197071"/>
                  <a:pt x="145477" y="202406"/>
                  <a:pt x="138906" y="202406"/>
                </a:cubicBezTo>
                <a:cubicBezTo>
                  <a:pt x="132335" y="202406"/>
                  <a:pt x="127000" y="197071"/>
                  <a:pt x="127000" y="190500"/>
                </a:cubicBezTo>
                <a:cubicBezTo>
                  <a:pt x="127000" y="183929"/>
                  <a:pt x="132335" y="178594"/>
                  <a:pt x="138906" y="178594"/>
                </a:cubicBezTo>
                <a:close/>
                <a:moveTo>
                  <a:pt x="166688" y="190500"/>
                </a:moveTo>
                <a:cubicBezTo>
                  <a:pt x="166688" y="183929"/>
                  <a:pt x="172023" y="178594"/>
                  <a:pt x="178594" y="178594"/>
                </a:cubicBezTo>
                <a:cubicBezTo>
                  <a:pt x="185165" y="178594"/>
                  <a:pt x="190500" y="183929"/>
                  <a:pt x="190500" y="190500"/>
                </a:cubicBezTo>
                <a:cubicBezTo>
                  <a:pt x="190500" y="197071"/>
                  <a:pt x="185165" y="202406"/>
                  <a:pt x="178594" y="202406"/>
                </a:cubicBezTo>
                <a:cubicBezTo>
                  <a:pt x="172023" y="202406"/>
                  <a:pt x="166688" y="197071"/>
                  <a:pt x="166688" y="190500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65200" y="5156200"/>
            <a:ext cx="482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 Providers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65200" y="5461000"/>
            <a:ext cx="4813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Write once, work everywhere. Focus on your core service, not on custom APIs.</a:t>
            </a:r>
            <a:endParaRPr lang="en-US" sz="1600" dirty="0"/>
          </a:p>
        </p:txBody>
      </p:sp>
      <p:pic>
        <p:nvPicPr>
          <p:cNvPr id="20" name="Picture 19" descr="A close up of a black and silver usb cable&#10;&#10;AI-generated content may be incorrect.">
            <a:extLst>
              <a:ext uri="{FF2B5EF4-FFF2-40B4-BE49-F238E27FC236}">
                <a16:creationId xmlns:a16="http://schemas.microsoft.com/office/drawing/2014/main" id="{2CF690C7-68D1-CD28-3372-64AC9DB79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1460500"/>
            <a:ext cx="4445000" cy="4445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574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Architecture: Host, Client, Server</a:t>
            </a:r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BC1CBC-091E-E022-28A4-C7C575E8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4000"/>
            <a:ext cx="1143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5367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RAG Workflow in One Glance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" y="22479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Query to Cited Answer: A journey of precision and speed.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6322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3A76B8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54000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54000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09441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2509441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764881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764881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020322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020322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275763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275763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531203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1531203" y="3454400"/>
            <a:ext cx="40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981075" y="3162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190500" y="130969"/>
                </a:moveTo>
                <a:cubicBezTo>
                  <a:pt x="177329" y="130969"/>
                  <a:pt x="166688" y="141610"/>
                  <a:pt x="166688" y="154781"/>
                </a:cubicBezTo>
                <a:cubicBezTo>
                  <a:pt x="166688" y="164678"/>
                  <a:pt x="158725" y="172641"/>
                  <a:pt x="148828" y="172641"/>
                </a:cubicBezTo>
                <a:cubicBezTo>
                  <a:pt x="138931" y="172641"/>
                  <a:pt x="130969" y="164678"/>
                  <a:pt x="130969" y="154781"/>
                </a:cubicBezTo>
                <a:cubicBezTo>
                  <a:pt x="130969" y="121890"/>
                  <a:pt x="157609" y="95250"/>
                  <a:pt x="190500" y="95250"/>
                </a:cubicBezTo>
                <a:cubicBezTo>
                  <a:pt x="223391" y="95250"/>
                  <a:pt x="250031" y="121890"/>
                  <a:pt x="250031" y="154781"/>
                </a:cubicBezTo>
                <a:cubicBezTo>
                  <a:pt x="250031" y="189905"/>
                  <a:pt x="223242" y="204787"/>
                  <a:pt x="208359" y="210220"/>
                </a:cubicBezTo>
                <a:lnTo>
                  <a:pt x="208359" y="213047"/>
                </a:lnTo>
                <a:cubicBezTo>
                  <a:pt x="208359" y="222945"/>
                  <a:pt x="200397" y="230907"/>
                  <a:pt x="190500" y="230907"/>
                </a:cubicBezTo>
                <a:cubicBezTo>
                  <a:pt x="180603" y="230907"/>
                  <a:pt x="172641" y="222945"/>
                  <a:pt x="172641" y="213047"/>
                </a:cubicBezTo>
                <a:lnTo>
                  <a:pt x="172641" y="207020"/>
                </a:lnTo>
                <a:cubicBezTo>
                  <a:pt x="172641" y="191765"/>
                  <a:pt x="183654" y="180826"/>
                  <a:pt x="195039" y="177105"/>
                </a:cubicBezTo>
                <a:cubicBezTo>
                  <a:pt x="199802" y="175543"/>
                  <a:pt x="204862" y="173013"/>
                  <a:pt x="208583" y="169441"/>
                </a:cubicBezTo>
                <a:cubicBezTo>
                  <a:pt x="211782" y="166315"/>
                  <a:pt x="214313" y="161999"/>
                  <a:pt x="214313" y="154856"/>
                </a:cubicBezTo>
                <a:cubicBezTo>
                  <a:pt x="214313" y="141684"/>
                  <a:pt x="203671" y="131043"/>
                  <a:pt x="190500" y="131043"/>
                </a:cubicBezTo>
                <a:close/>
                <a:moveTo>
                  <a:pt x="166688" y="273844"/>
                </a:moveTo>
                <a:cubicBezTo>
                  <a:pt x="166688" y="260701"/>
                  <a:pt x="177358" y="250031"/>
                  <a:pt x="190500" y="250031"/>
                </a:cubicBezTo>
                <a:cubicBezTo>
                  <a:pt x="203642" y="250031"/>
                  <a:pt x="214313" y="260701"/>
                  <a:pt x="214313" y="273844"/>
                </a:cubicBezTo>
                <a:cubicBezTo>
                  <a:pt x="214313" y="286986"/>
                  <a:pt x="203642" y="297656"/>
                  <a:pt x="190500" y="297656"/>
                </a:cubicBezTo>
                <a:cubicBezTo>
                  <a:pt x="177358" y="297656"/>
                  <a:pt x="166688" y="286986"/>
                  <a:pt x="166688" y="273844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63984" y="3644900"/>
            <a:ext cx="81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Query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66539" y="3949700"/>
            <a:ext cx="120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Question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2951956" y="3162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9039" y="170036"/>
                </a:moveTo>
                <a:cubicBezTo>
                  <a:pt x="58936" y="100831"/>
                  <a:pt x="118542" y="47625"/>
                  <a:pt x="190500" y="47625"/>
                </a:cubicBezTo>
                <a:cubicBezTo>
                  <a:pt x="229939" y="47625"/>
                  <a:pt x="265658" y="63624"/>
                  <a:pt x="291554" y="89446"/>
                </a:cubicBezTo>
                <a:cubicBezTo>
                  <a:pt x="291703" y="89595"/>
                  <a:pt x="291852" y="89743"/>
                  <a:pt x="292001" y="89892"/>
                </a:cubicBezTo>
                <a:lnTo>
                  <a:pt x="297656" y="95250"/>
                </a:lnTo>
                <a:lnTo>
                  <a:pt x="262012" y="95250"/>
                </a:lnTo>
                <a:cubicBezTo>
                  <a:pt x="248841" y="95250"/>
                  <a:pt x="238199" y="105891"/>
                  <a:pt x="238199" y="119063"/>
                </a:cubicBezTo>
                <a:cubicBezTo>
                  <a:pt x="238199" y="132234"/>
                  <a:pt x="248841" y="142875"/>
                  <a:pt x="262012" y="142875"/>
                </a:cubicBezTo>
                <a:lnTo>
                  <a:pt x="357262" y="142875"/>
                </a:lnTo>
                <a:cubicBezTo>
                  <a:pt x="370433" y="142875"/>
                  <a:pt x="381074" y="132234"/>
                  <a:pt x="381074" y="119063"/>
                </a:cubicBezTo>
                <a:lnTo>
                  <a:pt x="381074" y="23812"/>
                </a:lnTo>
                <a:cubicBezTo>
                  <a:pt x="381074" y="10641"/>
                  <a:pt x="370433" y="0"/>
                  <a:pt x="357262" y="0"/>
                </a:cubicBezTo>
                <a:cubicBezTo>
                  <a:pt x="344091" y="0"/>
                  <a:pt x="333449" y="10641"/>
                  <a:pt x="333449" y="23812"/>
                </a:cubicBezTo>
                <a:lnTo>
                  <a:pt x="333449" y="63550"/>
                </a:lnTo>
                <a:lnTo>
                  <a:pt x="325041" y="55587"/>
                </a:lnTo>
                <a:cubicBezTo>
                  <a:pt x="290587" y="21282"/>
                  <a:pt x="242962" y="0"/>
                  <a:pt x="190500" y="0"/>
                </a:cubicBezTo>
                <a:cubicBezTo>
                  <a:pt x="94506" y="0"/>
                  <a:pt x="15106" y="70991"/>
                  <a:pt x="1935" y="163339"/>
                </a:cubicBezTo>
                <a:cubicBezTo>
                  <a:pt x="74" y="176361"/>
                  <a:pt x="9079" y="188416"/>
                  <a:pt x="22101" y="190277"/>
                </a:cubicBezTo>
                <a:cubicBezTo>
                  <a:pt x="35123" y="192137"/>
                  <a:pt x="47179" y="183059"/>
                  <a:pt x="49039" y="170111"/>
                </a:cubicBezTo>
                <a:close/>
                <a:moveTo>
                  <a:pt x="379065" y="217661"/>
                </a:moveTo>
                <a:cubicBezTo>
                  <a:pt x="380926" y="204639"/>
                  <a:pt x="371847" y="192584"/>
                  <a:pt x="358899" y="190723"/>
                </a:cubicBezTo>
                <a:cubicBezTo>
                  <a:pt x="345951" y="188863"/>
                  <a:pt x="333821" y="197941"/>
                  <a:pt x="331961" y="210889"/>
                </a:cubicBezTo>
                <a:cubicBezTo>
                  <a:pt x="322064" y="280095"/>
                  <a:pt x="262458" y="333301"/>
                  <a:pt x="190500" y="333301"/>
                </a:cubicBezTo>
                <a:cubicBezTo>
                  <a:pt x="151061" y="333301"/>
                  <a:pt x="115342" y="317302"/>
                  <a:pt x="89446" y="291480"/>
                </a:cubicBezTo>
                <a:cubicBezTo>
                  <a:pt x="89297" y="291331"/>
                  <a:pt x="89148" y="291182"/>
                  <a:pt x="88999" y="291033"/>
                </a:cubicBezTo>
                <a:lnTo>
                  <a:pt x="83344" y="285676"/>
                </a:lnTo>
                <a:lnTo>
                  <a:pt x="118988" y="285676"/>
                </a:lnTo>
                <a:cubicBezTo>
                  <a:pt x="132159" y="285676"/>
                  <a:pt x="142801" y="275034"/>
                  <a:pt x="142801" y="261863"/>
                </a:cubicBezTo>
                <a:cubicBezTo>
                  <a:pt x="142801" y="248692"/>
                  <a:pt x="132159" y="238051"/>
                  <a:pt x="118988" y="238051"/>
                </a:cubicBezTo>
                <a:lnTo>
                  <a:pt x="23812" y="238125"/>
                </a:lnTo>
                <a:cubicBezTo>
                  <a:pt x="17487" y="238125"/>
                  <a:pt x="11385" y="240655"/>
                  <a:pt x="6921" y="245194"/>
                </a:cubicBezTo>
                <a:cubicBezTo>
                  <a:pt x="2456" y="249734"/>
                  <a:pt x="-74" y="255761"/>
                  <a:pt x="0" y="262161"/>
                </a:cubicBezTo>
                <a:lnTo>
                  <a:pt x="744" y="356667"/>
                </a:lnTo>
                <a:cubicBezTo>
                  <a:pt x="819" y="369838"/>
                  <a:pt x="11609" y="380405"/>
                  <a:pt x="24780" y="380256"/>
                </a:cubicBezTo>
                <a:cubicBezTo>
                  <a:pt x="37951" y="380107"/>
                  <a:pt x="48518" y="369391"/>
                  <a:pt x="48369" y="356220"/>
                </a:cubicBezTo>
                <a:lnTo>
                  <a:pt x="48071" y="317897"/>
                </a:lnTo>
                <a:lnTo>
                  <a:pt x="56034" y="325413"/>
                </a:lnTo>
                <a:cubicBezTo>
                  <a:pt x="90488" y="359718"/>
                  <a:pt x="138038" y="381000"/>
                  <a:pt x="190500" y="381000"/>
                </a:cubicBezTo>
                <a:cubicBezTo>
                  <a:pt x="286494" y="381000"/>
                  <a:pt x="365894" y="310009"/>
                  <a:pt x="379065" y="217661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465189" y="3644900"/>
            <a:ext cx="134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Embedding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2403872" y="3949700"/>
            <a:ext cx="1473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Convert to Vector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946650" y="3009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4398963" y="3492500"/>
            <a:ext cx="1422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DB Search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536281" y="4102100"/>
            <a:ext cx="1143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 Matches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941344" y="3009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89297" y="190500"/>
                </a:moveTo>
                <a:cubicBezTo>
                  <a:pt x="79400" y="190500"/>
                  <a:pt x="71438" y="198462"/>
                  <a:pt x="71438" y="208359"/>
                </a:cubicBezTo>
                <a:cubicBezTo>
                  <a:pt x="71438" y="218256"/>
                  <a:pt x="79400" y="226219"/>
                  <a:pt x="89297" y="226219"/>
                </a:cubicBezTo>
                <a:lnTo>
                  <a:pt x="196453" y="226219"/>
                </a:lnTo>
                <a:cubicBezTo>
                  <a:pt x="206350" y="226219"/>
                  <a:pt x="214313" y="218256"/>
                  <a:pt x="214313" y="208359"/>
                </a:cubicBezTo>
                <a:cubicBezTo>
                  <a:pt x="214313" y="198462"/>
                  <a:pt x="206350" y="190500"/>
                  <a:pt x="196453" y="190500"/>
                </a:cubicBezTo>
                <a:lnTo>
                  <a:pt x="89297" y="190500"/>
                </a:lnTo>
                <a:close/>
                <a:moveTo>
                  <a:pt x="89297" y="261938"/>
                </a:moveTo>
                <a:cubicBezTo>
                  <a:pt x="79400" y="261938"/>
                  <a:pt x="71438" y="269900"/>
                  <a:pt x="71438" y="279797"/>
                </a:cubicBezTo>
                <a:cubicBezTo>
                  <a:pt x="71438" y="289694"/>
                  <a:pt x="79400" y="297656"/>
                  <a:pt x="89297" y="297656"/>
                </a:cubicBezTo>
                <a:lnTo>
                  <a:pt x="196453" y="297656"/>
                </a:lnTo>
                <a:cubicBezTo>
                  <a:pt x="206350" y="297656"/>
                  <a:pt x="214313" y="289694"/>
                  <a:pt x="214313" y="279797"/>
                </a:cubicBezTo>
                <a:cubicBezTo>
                  <a:pt x="214313" y="269900"/>
                  <a:pt x="206350" y="261938"/>
                  <a:pt x="196453" y="261938"/>
                </a:cubicBezTo>
                <a:lnTo>
                  <a:pt x="89297" y="261938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6369844" y="3492500"/>
            <a:ext cx="1422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Retrieved Chunks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372225" y="4102100"/>
            <a:ext cx="142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Relevant Context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864600" y="3162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8320484" y="36449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Prompt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8368109" y="3949700"/>
            <a:ext cx="1371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 + Query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0883106" y="30607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85961" y="49709"/>
                </a:moveTo>
                <a:cubicBezTo>
                  <a:pt x="193700" y="39067"/>
                  <a:pt x="191319" y="24185"/>
                  <a:pt x="180677" y="16446"/>
                </a:cubicBezTo>
                <a:cubicBezTo>
                  <a:pt x="170036" y="8706"/>
                  <a:pt x="155153" y="11088"/>
                  <a:pt x="147414" y="21729"/>
                </a:cubicBezTo>
                <a:lnTo>
                  <a:pt x="68535" y="130150"/>
                </a:lnTo>
                <a:lnTo>
                  <a:pt x="40630" y="102245"/>
                </a:lnTo>
                <a:cubicBezTo>
                  <a:pt x="31328" y="92943"/>
                  <a:pt x="16222" y="92943"/>
                  <a:pt x="6921" y="102245"/>
                </a:cubicBezTo>
                <a:cubicBezTo>
                  <a:pt x="-2381" y="111547"/>
                  <a:pt x="-2381" y="126653"/>
                  <a:pt x="6921" y="135954"/>
                </a:cubicBezTo>
                <a:lnTo>
                  <a:pt x="54546" y="183579"/>
                </a:lnTo>
                <a:cubicBezTo>
                  <a:pt x="59457" y="188491"/>
                  <a:pt x="66303" y="191021"/>
                  <a:pt x="73223" y="190500"/>
                </a:cubicBezTo>
                <a:cubicBezTo>
                  <a:pt x="80144" y="189979"/>
                  <a:pt x="86544" y="186407"/>
                  <a:pt x="90636" y="180752"/>
                </a:cubicBezTo>
                <a:lnTo>
                  <a:pt x="185886" y="49783"/>
                </a:lnTo>
                <a:close/>
                <a:moveTo>
                  <a:pt x="281211" y="150912"/>
                </a:moveTo>
                <a:cubicBezTo>
                  <a:pt x="288950" y="140271"/>
                  <a:pt x="286569" y="125388"/>
                  <a:pt x="275927" y="117649"/>
                </a:cubicBezTo>
                <a:cubicBezTo>
                  <a:pt x="265286" y="109910"/>
                  <a:pt x="250403" y="112291"/>
                  <a:pt x="242664" y="122932"/>
                </a:cubicBezTo>
                <a:lnTo>
                  <a:pt x="116160" y="296838"/>
                </a:lnTo>
                <a:lnTo>
                  <a:pt x="64443" y="245120"/>
                </a:lnTo>
                <a:cubicBezTo>
                  <a:pt x="55141" y="235818"/>
                  <a:pt x="40035" y="235818"/>
                  <a:pt x="30733" y="245120"/>
                </a:cubicBezTo>
                <a:cubicBezTo>
                  <a:pt x="21431" y="254422"/>
                  <a:pt x="21431" y="269528"/>
                  <a:pt x="30733" y="278829"/>
                </a:cubicBezTo>
                <a:lnTo>
                  <a:pt x="102171" y="350267"/>
                </a:lnTo>
                <a:cubicBezTo>
                  <a:pt x="107082" y="355178"/>
                  <a:pt x="113928" y="357708"/>
                  <a:pt x="120848" y="357188"/>
                </a:cubicBezTo>
                <a:cubicBezTo>
                  <a:pt x="127769" y="356667"/>
                  <a:pt x="134169" y="353095"/>
                  <a:pt x="138261" y="347439"/>
                </a:cubicBezTo>
                <a:lnTo>
                  <a:pt x="281136" y="150986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10545763" y="3543300"/>
            <a:ext cx="95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Answer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311606" y="3848100"/>
            <a:ext cx="1422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Grounded Response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254000" y="47117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4"/>
          <p:cNvSpPr/>
          <p:nvPr/>
        </p:nvSpPr>
        <p:spPr>
          <a:xfrm>
            <a:off x="254000" y="4711700"/>
            <a:ext cx="11684000" cy="6096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Retrieval Latency: </a:t>
            </a:r>
            <a:r>
              <a:rPr lang="en-US" sz="24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 500ms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BDC6D-E322-8F71-EEEA-874B2C35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
            <a:extLst>
              <a:ext uri="{FF2B5EF4-FFF2-40B4-BE49-F238E27FC236}">
                <a16:creationId xmlns:a16="http://schemas.microsoft.com/office/drawing/2014/main" id="{F3B23308-CC67-C07C-91EC-3ECC5E6387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1174CBA-A714-7C4F-4F96-BD807EF37E0E}"/>
              </a:ext>
            </a:extLst>
          </p:cNvPr>
          <p:cNvSpPr/>
          <p:nvPr/>
        </p:nvSpPr>
        <p:spPr>
          <a:xfrm>
            <a:off x="146050" y="413265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Capabilities: Tools, Resources, Prompts, Sampling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31028-4E22-26E3-235B-BEE55C67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8" y="1057189"/>
            <a:ext cx="7915145" cy="3138616"/>
          </a:xfrm>
          <a:prstGeom prst="rect">
            <a:avLst/>
          </a:prstGeom>
        </p:spPr>
      </p:pic>
      <p:pic>
        <p:nvPicPr>
          <p:cNvPr id="4098" name="Picture 2" descr="collective diagram">
            <a:extLst>
              <a:ext uri="{FF2B5EF4-FFF2-40B4-BE49-F238E27FC236}">
                <a16:creationId xmlns:a16="http://schemas.microsoft.com/office/drawing/2014/main" id="{CCD90D8B-DDA9-F924-B409-33D3D91C3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19" y="4331729"/>
            <a:ext cx="6535955" cy="235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70971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723F-4E48-F84D-390D-8D2FBC2B2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
            <a:extLst>
              <a:ext uri="{FF2B5EF4-FFF2-40B4-BE49-F238E27FC236}">
                <a16:creationId xmlns:a16="http://schemas.microsoft.com/office/drawing/2014/main" id="{80612CFA-799B-EEC8-D61D-AB3DD65973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70E59C8-ACAF-0DC8-44C7-73FC7E8AC1E6}"/>
              </a:ext>
            </a:extLst>
          </p:cNvPr>
          <p:cNvSpPr/>
          <p:nvPr/>
        </p:nvSpPr>
        <p:spPr>
          <a:xfrm>
            <a:off x="0" y="614878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</a:rPr>
              <a:t>Installing an MCP Agent – Hugging Face MCP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E7737-E2E1-273D-C589-79861F7EE0BF}"/>
              </a:ext>
            </a:extLst>
          </p:cNvPr>
          <p:cNvSpPr txBox="1"/>
          <p:nvPr/>
        </p:nvSpPr>
        <p:spPr>
          <a:xfrm>
            <a:off x="1809750" y="1432955"/>
            <a:ext cx="6203092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00"/>
              </a:lnSpc>
              <a:spcBef>
                <a:spcPts val="1500"/>
              </a:spcBef>
              <a:buFont typeface="+mj-lt"/>
              <a:buAutoNum type="arabicPeriod"/>
            </a:pPr>
            <a:r>
              <a:rPr lang="en-US" sz="1100" b="0" i="0" dirty="0">
                <a:solidFill>
                  <a:srgbClr val="34405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Navigate to your Hugging Face account's </a:t>
            </a:r>
            <a:r>
              <a:rPr lang="en-US" sz="1100" b="0" i="0" dirty="0">
                <a:solidFill>
                  <a:srgbClr val="4D6A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Access Tokens settings</a:t>
            </a:r>
            <a:r>
              <a:rPr lang="en-US" sz="1100" b="0" i="0" dirty="0">
                <a:solidFill>
                  <a:srgbClr val="34405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l">
              <a:lnSpc>
                <a:spcPts val="1650"/>
              </a:lnSpc>
              <a:spcBef>
                <a:spcPts val="1500"/>
              </a:spcBef>
              <a:buFont typeface="+mj-lt"/>
              <a:buAutoNum type="arabicPeriod"/>
            </a:pPr>
            <a:r>
              <a:rPr lang="en-US" sz="1100" b="0" i="0" dirty="0">
                <a:solidFill>
                  <a:srgbClr val="34405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 a new token. Give it a descriptive name (e.g., </a:t>
            </a:r>
            <a:r>
              <a:rPr lang="en-US" sz="1100" b="0" i="0" dirty="0" err="1">
                <a:solidFill>
                  <a:srgbClr val="34405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US" sz="1100" b="0" i="0" dirty="0">
                <a:solidFill>
                  <a:srgbClr val="34405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-studio-</a:t>
            </a:r>
            <a:r>
              <a:rPr lang="en-US" sz="1100" b="0" i="0" dirty="0" err="1">
                <a:solidFill>
                  <a:srgbClr val="34405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mcp</a:t>
            </a:r>
            <a:r>
              <a:rPr lang="en-US" sz="1100" b="0" i="0" dirty="0">
                <a:solidFill>
                  <a:srgbClr val="34405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and assign it the read role, which is sufficient for searching.</a:t>
            </a:r>
          </a:p>
          <a:p>
            <a:pPr algn="l">
              <a:lnSpc>
                <a:spcPts val="1650"/>
              </a:lnSpc>
              <a:spcBef>
                <a:spcPts val="1500"/>
              </a:spcBef>
              <a:buFont typeface="+mj-lt"/>
              <a:buAutoNum type="arabicPeriod"/>
            </a:pPr>
            <a:r>
              <a:rPr lang="en-US" sz="1100" b="0" i="0" dirty="0">
                <a:solidFill>
                  <a:srgbClr val="34405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 the generated token (hf_...).</a:t>
            </a:r>
          </a:p>
          <a:p>
            <a:pPr algn="l">
              <a:lnSpc>
                <a:spcPts val="1650"/>
              </a:lnSpc>
              <a:spcBef>
                <a:spcPts val="1500"/>
              </a:spcBef>
              <a:buNone/>
            </a:pPr>
            <a:r>
              <a:rPr lang="en-US" sz="1100" b="0" i="0" dirty="0">
                <a:solidFill>
                  <a:srgbClr val="34405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Next, add the following structure to your </a:t>
            </a:r>
            <a:r>
              <a:rPr lang="en-US" sz="1100" b="0" i="0" dirty="0" err="1">
                <a:solidFill>
                  <a:srgbClr val="34405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mcp.json</a:t>
            </a:r>
            <a:r>
              <a:rPr lang="en-US" sz="1100" b="0" i="0" dirty="0">
                <a:solidFill>
                  <a:srgbClr val="34405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file.</a:t>
            </a:r>
          </a:p>
          <a:p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"</a:t>
            </a:r>
            <a:r>
              <a:rPr lang="en-US" sz="1100" dirty="0" err="1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mcpServers</a:t>
            </a:r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"hf-</a:t>
            </a:r>
            <a:r>
              <a:rPr lang="en-US" sz="1100" dirty="0" err="1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mcp</a:t>
            </a:r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-server": {</a:t>
            </a:r>
          </a:p>
          <a:p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"</a:t>
            </a:r>
            <a:r>
              <a:rPr lang="en-US" sz="1100" dirty="0" err="1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url</a:t>
            </a:r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": "https://</a:t>
            </a:r>
            <a:r>
              <a:rPr lang="en-US" sz="1100" dirty="0" err="1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huggingface.co</a:t>
            </a:r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 err="1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mcp?login</a:t>
            </a:r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"headers": {</a:t>
            </a:r>
          </a:p>
          <a:p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"Authorization": "Bearer &lt;YOUR_HF_TOKEN&gt;"</a:t>
            </a:r>
          </a:p>
          <a:p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dirty="0">
                <a:solidFill>
                  <a:srgbClr val="2B3136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}</a:t>
            </a:r>
            <a:endParaRPr lang="en-US" sz="1100" b="0" i="0" dirty="0">
              <a:solidFill>
                <a:srgbClr val="2B3136"/>
              </a:solidFill>
              <a:effectLst/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048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5D98-9585-2ED6-4AED-B22BAB7B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0783AEB-60AF-715C-8A3A-C9CE32C5B989}"/>
              </a:ext>
            </a:extLst>
          </p:cNvPr>
          <p:cNvSpPr/>
          <p:nvPr/>
        </p:nvSpPr>
        <p:spPr>
          <a:xfrm>
            <a:off x="1640086" y="2336800"/>
            <a:ext cx="8911828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7170" name="Picture 2" descr="Decoding AI Magazine">
            <a:extLst>
              <a:ext uri="{FF2B5EF4-FFF2-40B4-BE49-F238E27FC236}">
                <a16:creationId xmlns:a16="http://schemas.microsoft.com/office/drawing/2014/main" id="{6D0D3B04-63DA-800A-B92E-131E87E2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9" y="3577280"/>
            <a:ext cx="4470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68C652-6AB4-B703-C8CA-6CBE836F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88" y="2557849"/>
            <a:ext cx="2247900" cy="63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7CE1B3-E6CF-D1A2-D293-15807F708A45}"/>
              </a:ext>
            </a:extLst>
          </p:cNvPr>
          <p:cNvSpPr txBox="1"/>
          <p:nvPr/>
        </p:nvSpPr>
        <p:spPr>
          <a:xfrm>
            <a:off x="5036065" y="345989"/>
            <a:ext cx="2119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Credits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1343C-CDB7-BAF5-11E4-39E484F788A3}"/>
              </a:ext>
            </a:extLst>
          </p:cNvPr>
          <p:cNvSpPr txBox="1"/>
          <p:nvPr/>
        </p:nvSpPr>
        <p:spPr>
          <a:xfrm>
            <a:off x="7147182" y="3244334"/>
            <a:ext cx="304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www.natebjones.com</a:t>
            </a:r>
            <a:r>
              <a:rPr lang="en-US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CC674-160B-932E-7D5F-FE6A20CC5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918" y="1676400"/>
            <a:ext cx="3438769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201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1176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Embeddings Cluster Meaning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336800"/>
            <a:ext cx="5435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Turning text into numerical vectors where </a:t>
            </a:r>
            <a:r>
              <a:rPr lang="en-US" sz="1800" dirty="0">
                <a:solidFill>
                  <a:srgbClr val="D1D5DC"/>
                </a:solidFill>
                <a:highlight>
                  <a:srgbClr val="57AFFF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similar meanings cluster together </a:t>
            </a: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enabling RAG to find concepts, not just keywords.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708400"/>
            <a:ext cx="543560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06400" y="38608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7A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OpenAI ada-002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6400" y="4216400"/>
            <a:ext cx="530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Industry standard with 1,536 dimensions.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826000"/>
            <a:ext cx="543560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06400" y="49784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7A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Open-Source Options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6400" y="5334000"/>
            <a:ext cx="530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E5 and InstructorXL offer powerful alternatives.</a:t>
            </a:r>
            <a:endParaRPr lang="en-US" sz="1600" dirty="0"/>
          </a:p>
        </p:txBody>
      </p:sp>
      <p:pic>
        <p:nvPicPr>
          <p:cNvPr id="11" name="Image 1" descr="https://kimi-web-img.moonshot.cn/img/worldofprintables.com/f97e0d371ff0d8cd444b40c99d9b038d3aee668b.jpg"/>
          <p:cNvPicPr>
            <a:picLocks noChangeAspect="1"/>
          </p:cNvPicPr>
          <p:nvPr/>
        </p:nvPicPr>
        <p:blipFill>
          <a:blip r:embed="rId4"/>
          <a:srcRect l="17776" r="17776"/>
          <a:stretch/>
        </p:blipFill>
        <p:spPr>
          <a:xfrm>
            <a:off x="6096000" y="889000"/>
            <a:ext cx="58420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1303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Chunking Strategies Decide Fate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" y="17399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Bad chunking is the silent killer, sinking up to </a:t>
            </a:r>
            <a:r>
              <a:rPr lang="en-US" sz="1800" b="1" dirty="0">
                <a:solidFill>
                  <a:srgbClr val="57A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40%</a:t>
            </a: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of RAG projects.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400300"/>
            <a:ext cx="2768600" cy="2235200"/>
          </a:xfrm>
          <a:custGeom>
            <a:avLst/>
            <a:gdLst/>
            <a:ahLst/>
            <a:cxnLst/>
            <a:rect l="l" t="t" r="r" b="b"/>
            <a:pathLst>
              <a:path w="2768600" h="22352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133610"/>
                </a:lnTo>
                <a:cubicBezTo>
                  <a:pt x="2768600" y="2189717"/>
                  <a:pt x="2723117" y="2235200"/>
                  <a:pt x="2667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409700" y="2603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41727" y="0"/>
                  <a:pt x="253782" y="7233"/>
                  <a:pt x="260033" y="18752"/>
                </a:cubicBezTo>
                <a:lnTo>
                  <a:pt x="452914" y="375940"/>
                </a:lnTo>
                <a:cubicBezTo>
                  <a:pt x="458897" y="387013"/>
                  <a:pt x="458629" y="400407"/>
                  <a:pt x="452199" y="411212"/>
                </a:cubicBezTo>
                <a:cubicBezTo>
                  <a:pt x="445770" y="422017"/>
                  <a:pt x="434072" y="428625"/>
                  <a:pt x="421481" y="428625"/>
                </a:cubicBezTo>
                <a:lnTo>
                  <a:pt x="35719" y="428625"/>
                </a:lnTo>
                <a:cubicBezTo>
                  <a:pt x="23128" y="428625"/>
                  <a:pt x="11519" y="422017"/>
                  <a:pt x="5001" y="411212"/>
                </a:cubicBezTo>
                <a:cubicBezTo>
                  <a:pt x="-1518" y="400407"/>
                  <a:pt x="-1697" y="387013"/>
                  <a:pt x="4286" y="375940"/>
                </a:cubicBezTo>
                <a:lnTo>
                  <a:pt x="197168" y="18752"/>
                </a:lnTo>
                <a:cubicBezTo>
                  <a:pt x="203418" y="7233"/>
                  <a:pt x="215473" y="0"/>
                  <a:pt x="228600" y="0"/>
                </a:cubicBezTo>
                <a:close/>
                <a:moveTo>
                  <a:pt x="228600" y="150019"/>
                </a:moveTo>
                <a:cubicBezTo>
                  <a:pt x="216724" y="150019"/>
                  <a:pt x="207169" y="159574"/>
                  <a:pt x="207169" y="171450"/>
                </a:cubicBezTo>
                <a:lnTo>
                  <a:pt x="207169" y="271463"/>
                </a:lnTo>
                <a:cubicBezTo>
                  <a:pt x="207169" y="283339"/>
                  <a:pt x="216724" y="292894"/>
                  <a:pt x="228600" y="292894"/>
                </a:cubicBezTo>
                <a:cubicBezTo>
                  <a:pt x="240476" y="292894"/>
                  <a:pt x="250031" y="283339"/>
                  <a:pt x="250031" y="271463"/>
                </a:cubicBezTo>
                <a:lnTo>
                  <a:pt x="250031" y="171450"/>
                </a:lnTo>
                <a:cubicBezTo>
                  <a:pt x="250031" y="159574"/>
                  <a:pt x="240476" y="150019"/>
                  <a:pt x="228600" y="150019"/>
                </a:cubicBezTo>
                <a:close/>
                <a:moveTo>
                  <a:pt x="252442" y="342900"/>
                </a:moveTo>
                <a:cubicBezTo>
                  <a:pt x="252985" y="334050"/>
                  <a:pt x="248571" y="325630"/>
                  <a:pt x="240985" y="321041"/>
                </a:cubicBezTo>
                <a:cubicBezTo>
                  <a:pt x="233398" y="316452"/>
                  <a:pt x="223891" y="316452"/>
                  <a:pt x="216305" y="321041"/>
                </a:cubicBezTo>
                <a:cubicBezTo>
                  <a:pt x="208718" y="325630"/>
                  <a:pt x="204305" y="334050"/>
                  <a:pt x="204847" y="342900"/>
                </a:cubicBezTo>
                <a:cubicBezTo>
                  <a:pt x="204305" y="351750"/>
                  <a:pt x="208718" y="360170"/>
                  <a:pt x="216305" y="364759"/>
                </a:cubicBezTo>
                <a:cubicBezTo>
                  <a:pt x="223891" y="369348"/>
                  <a:pt x="233398" y="369348"/>
                  <a:pt x="240985" y="364759"/>
                </a:cubicBezTo>
                <a:cubicBezTo>
                  <a:pt x="248571" y="360170"/>
                  <a:pt x="252985" y="351750"/>
                  <a:pt x="252442" y="34290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00113" y="3213100"/>
            <a:ext cx="147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Fixed-Size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3670300"/>
            <a:ext cx="2362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⚠️ Dangerous. Splits mid-sentence, destroying context.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225800" y="2400300"/>
            <a:ext cx="2768600" cy="2235200"/>
          </a:xfrm>
          <a:custGeom>
            <a:avLst/>
            <a:gdLst/>
            <a:ahLst/>
            <a:cxnLst/>
            <a:rect l="l" t="t" r="r" b="b"/>
            <a:pathLst>
              <a:path w="2768600" h="22352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133610"/>
                </a:lnTo>
                <a:cubicBezTo>
                  <a:pt x="2768600" y="2189717"/>
                  <a:pt x="2723117" y="2235200"/>
                  <a:pt x="2667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324350" y="26035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42900" y="28575"/>
                </a:moveTo>
                <a:lnTo>
                  <a:pt x="457200" y="28575"/>
                </a:lnTo>
                <a:cubicBezTo>
                  <a:pt x="473006" y="28575"/>
                  <a:pt x="485775" y="41344"/>
                  <a:pt x="485775" y="57150"/>
                </a:cubicBezTo>
                <a:cubicBezTo>
                  <a:pt x="485775" y="72956"/>
                  <a:pt x="473006" y="85725"/>
                  <a:pt x="457200" y="85725"/>
                </a:cubicBezTo>
                <a:lnTo>
                  <a:pt x="355759" y="85725"/>
                </a:lnTo>
                <a:cubicBezTo>
                  <a:pt x="351115" y="108764"/>
                  <a:pt x="335310" y="127784"/>
                  <a:pt x="314325" y="136892"/>
                </a:cubicBezTo>
                <a:lnTo>
                  <a:pt x="314325" y="400050"/>
                </a:lnTo>
                <a:lnTo>
                  <a:pt x="457200" y="400050"/>
                </a:lnTo>
                <a:cubicBezTo>
                  <a:pt x="473006" y="400050"/>
                  <a:pt x="485775" y="412819"/>
                  <a:pt x="485775" y="428625"/>
                </a:cubicBezTo>
                <a:cubicBezTo>
                  <a:pt x="485775" y="444431"/>
                  <a:pt x="473006" y="457200"/>
                  <a:pt x="457200" y="457200"/>
                </a:cubicBezTo>
                <a:lnTo>
                  <a:pt x="114300" y="457200"/>
                </a:lnTo>
                <a:cubicBezTo>
                  <a:pt x="98494" y="457200"/>
                  <a:pt x="85725" y="444431"/>
                  <a:pt x="85725" y="428625"/>
                </a:cubicBezTo>
                <a:cubicBezTo>
                  <a:pt x="85725" y="412819"/>
                  <a:pt x="98494" y="400050"/>
                  <a:pt x="114300" y="400050"/>
                </a:cubicBezTo>
                <a:lnTo>
                  <a:pt x="257175" y="400050"/>
                </a:lnTo>
                <a:lnTo>
                  <a:pt x="257175" y="136892"/>
                </a:lnTo>
                <a:cubicBezTo>
                  <a:pt x="236190" y="127695"/>
                  <a:pt x="220385" y="108674"/>
                  <a:pt x="215741" y="85725"/>
                </a:cubicBezTo>
                <a:lnTo>
                  <a:pt x="114300" y="85725"/>
                </a:lnTo>
                <a:cubicBezTo>
                  <a:pt x="98494" y="85725"/>
                  <a:pt x="85725" y="72956"/>
                  <a:pt x="85725" y="57150"/>
                </a:cubicBezTo>
                <a:cubicBezTo>
                  <a:pt x="85725" y="41344"/>
                  <a:pt x="98494" y="28575"/>
                  <a:pt x="114300" y="28575"/>
                </a:cubicBezTo>
                <a:lnTo>
                  <a:pt x="228600" y="28575"/>
                </a:lnTo>
                <a:cubicBezTo>
                  <a:pt x="241637" y="11251"/>
                  <a:pt x="262354" y="0"/>
                  <a:pt x="285750" y="0"/>
                </a:cubicBezTo>
                <a:cubicBezTo>
                  <a:pt x="309146" y="0"/>
                  <a:pt x="329863" y="11251"/>
                  <a:pt x="342900" y="28575"/>
                </a:cubicBezTo>
                <a:close/>
                <a:moveTo>
                  <a:pt x="392549" y="285750"/>
                </a:moveTo>
                <a:lnTo>
                  <a:pt x="521851" y="285750"/>
                </a:lnTo>
                <a:lnTo>
                  <a:pt x="457200" y="174843"/>
                </a:lnTo>
                <a:lnTo>
                  <a:pt x="392549" y="285750"/>
                </a:lnTo>
                <a:close/>
                <a:moveTo>
                  <a:pt x="457200" y="371475"/>
                </a:moveTo>
                <a:cubicBezTo>
                  <a:pt x="401032" y="371475"/>
                  <a:pt x="354330" y="341114"/>
                  <a:pt x="344686" y="301020"/>
                </a:cubicBezTo>
                <a:cubicBezTo>
                  <a:pt x="342364" y="291197"/>
                  <a:pt x="345579" y="281107"/>
                  <a:pt x="350669" y="272355"/>
                </a:cubicBezTo>
                <a:lnTo>
                  <a:pt x="435679" y="126623"/>
                </a:lnTo>
                <a:cubicBezTo>
                  <a:pt x="440144" y="118943"/>
                  <a:pt x="448360" y="114300"/>
                  <a:pt x="457200" y="114300"/>
                </a:cubicBezTo>
                <a:cubicBezTo>
                  <a:pt x="466040" y="114300"/>
                  <a:pt x="474256" y="119033"/>
                  <a:pt x="478721" y="126623"/>
                </a:cubicBezTo>
                <a:lnTo>
                  <a:pt x="563731" y="272355"/>
                </a:lnTo>
                <a:cubicBezTo>
                  <a:pt x="568821" y="281107"/>
                  <a:pt x="572036" y="291197"/>
                  <a:pt x="569714" y="301020"/>
                </a:cubicBezTo>
                <a:cubicBezTo>
                  <a:pt x="560070" y="341025"/>
                  <a:pt x="513368" y="371475"/>
                  <a:pt x="457200" y="371475"/>
                </a:cubicBezTo>
                <a:close/>
                <a:moveTo>
                  <a:pt x="113228" y="174843"/>
                </a:moveTo>
                <a:lnTo>
                  <a:pt x="48578" y="285750"/>
                </a:lnTo>
                <a:lnTo>
                  <a:pt x="177969" y="285750"/>
                </a:lnTo>
                <a:lnTo>
                  <a:pt x="113228" y="174843"/>
                </a:lnTo>
                <a:close/>
                <a:moveTo>
                  <a:pt x="804" y="301020"/>
                </a:moveTo>
                <a:cubicBezTo>
                  <a:pt x="-1518" y="291197"/>
                  <a:pt x="1697" y="281107"/>
                  <a:pt x="6787" y="272355"/>
                </a:cubicBezTo>
                <a:lnTo>
                  <a:pt x="91797" y="126623"/>
                </a:lnTo>
                <a:cubicBezTo>
                  <a:pt x="96262" y="118943"/>
                  <a:pt x="104477" y="114300"/>
                  <a:pt x="113318" y="114300"/>
                </a:cubicBezTo>
                <a:cubicBezTo>
                  <a:pt x="122158" y="114300"/>
                  <a:pt x="130373" y="119033"/>
                  <a:pt x="134838" y="126623"/>
                </a:cubicBezTo>
                <a:lnTo>
                  <a:pt x="219849" y="272355"/>
                </a:lnTo>
                <a:cubicBezTo>
                  <a:pt x="224939" y="281107"/>
                  <a:pt x="228154" y="291197"/>
                  <a:pt x="225832" y="301020"/>
                </a:cubicBezTo>
                <a:cubicBezTo>
                  <a:pt x="216188" y="341025"/>
                  <a:pt x="169485" y="371475"/>
                  <a:pt x="113318" y="371475"/>
                </a:cubicBezTo>
                <a:cubicBezTo>
                  <a:pt x="57150" y="371475"/>
                  <a:pt x="10448" y="341114"/>
                  <a:pt x="804" y="30102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535164" y="3213100"/>
            <a:ext cx="214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Sentence-Based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429000" y="3670300"/>
            <a:ext cx="2362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Better. Respects natural language boundaries.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7600" y="2400300"/>
            <a:ext cx="2768600" cy="2235200"/>
          </a:xfrm>
          <a:custGeom>
            <a:avLst/>
            <a:gdLst/>
            <a:ahLst/>
            <a:cxnLst/>
            <a:rect l="l" t="t" r="r" b="b"/>
            <a:pathLst>
              <a:path w="2768600" h="22352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133610"/>
                </a:lnTo>
                <a:cubicBezTo>
                  <a:pt x="2768600" y="2189717"/>
                  <a:pt x="2723117" y="2235200"/>
                  <a:pt x="2667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353300" y="2603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932017" y="3213100"/>
            <a:ext cx="1295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Semantic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400800" y="3670300"/>
            <a:ext cx="2362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Smart. Splits on topic changes for coherent chunks.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169400" y="2400300"/>
            <a:ext cx="2768600" cy="2235200"/>
          </a:xfrm>
          <a:custGeom>
            <a:avLst/>
            <a:gdLst/>
            <a:ahLst/>
            <a:cxnLst/>
            <a:rect l="l" t="t" r="r" b="b"/>
            <a:pathLst>
              <a:path w="2768600" h="22352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133610"/>
                </a:lnTo>
                <a:cubicBezTo>
                  <a:pt x="2768600" y="2189717"/>
                  <a:pt x="2723117" y="2235200"/>
                  <a:pt x="2667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10325100" y="2603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1450" y="57150"/>
                </a:moveTo>
                <a:cubicBezTo>
                  <a:pt x="171450" y="41344"/>
                  <a:pt x="184219" y="28575"/>
                  <a:pt x="200025" y="28575"/>
                </a:cubicBezTo>
                <a:lnTo>
                  <a:pt x="257175" y="28575"/>
                </a:lnTo>
                <a:cubicBezTo>
                  <a:pt x="272981" y="28575"/>
                  <a:pt x="285750" y="41344"/>
                  <a:pt x="285750" y="57150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250031" y="142875"/>
                </a:lnTo>
                <a:lnTo>
                  <a:pt x="250031" y="200025"/>
                </a:lnTo>
                <a:lnTo>
                  <a:pt x="357188" y="200025"/>
                </a:lnTo>
                <a:cubicBezTo>
                  <a:pt x="392728" y="200025"/>
                  <a:pt x="421481" y="228779"/>
                  <a:pt x="421481" y="264319"/>
                </a:cubicBezTo>
                <a:lnTo>
                  <a:pt x="421481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371475" y="428625"/>
                </a:lnTo>
                <a:cubicBezTo>
                  <a:pt x="355669" y="428625"/>
                  <a:pt x="342900" y="415856"/>
                  <a:pt x="342900" y="400050"/>
                </a:cubicBezTo>
                <a:lnTo>
                  <a:pt x="342900" y="342900"/>
                </a:lnTo>
                <a:cubicBezTo>
                  <a:pt x="342900" y="327094"/>
                  <a:pt x="355669" y="314325"/>
                  <a:pt x="371475" y="314325"/>
                </a:cubicBezTo>
                <a:lnTo>
                  <a:pt x="378619" y="314325"/>
                </a:lnTo>
                <a:lnTo>
                  <a:pt x="378619" y="264319"/>
                </a:lnTo>
                <a:cubicBezTo>
                  <a:pt x="378619" y="252442"/>
                  <a:pt x="369064" y="242888"/>
                  <a:pt x="357188" y="242888"/>
                </a:cubicBezTo>
                <a:lnTo>
                  <a:pt x="250031" y="242888"/>
                </a:lnTo>
                <a:lnTo>
                  <a:pt x="250031" y="314325"/>
                </a:lnTo>
                <a:lnTo>
                  <a:pt x="257175" y="314325"/>
                </a:lnTo>
                <a:cubicBezTo>
                  <a:pt x="272981" y="314325"/>
                  <a:pt x="285750" y="327094"/>
                  <a:pt x="285750" y="342900"/>
                </a:cubicBezTo>
                <a:lnTo>
                  <a:pt x="285750" y="400050"/>
                </a:lnTo>
                <a:cubicBezTo>
                  <a:pt x="285750" y="415856"/>
                  <a:pt x="272981" y="428625"/>
                  <a:pt x="257175" y="428625"/>
                </a:cubicBezTo>
                <a:lnTo>
                  <a:pt x="200025" y="428625"/>
                </a:lnTo>
                <a:cubicBezTo>
                  <a:pt x="184219" y="428625"/>
                  <a:pt x="171450" y="415856"/>
                  <a:pt x="171450" y="400050"/>
                </a:cubicBezTo>
                <a:lnTo>
                  <a:pt x="171450" y="342900"/>
                </a:lnTo>
                <a:cubicBezTo>
                  <a:pt x="171450" y="327094"/>
                  <a:pt x="184219" y="314325"/>
                  <a:pt x="200025" y="314325"/>
                </a:cubicBezTo>
                <a:lnTo>
                  <a:pt x="207169" y="314325"/>
                </a:lnTo>
                <a:lnTo>
                  <a:pt x="207169" y="242888"/>
                </a:lnTo>
                <a:lnTo>
                  <a:pt x="100013" y="242888"/>
                </a:lnTo>
                <a:cubicBezTo>
                  <a:pt x="88136" y="242888"/>
                  <a:pt x="78581" y="252442"/>
                  <a:pt x="78581" y="264319"/>
                </a:cubicBezTo>
                <a:lnTo>
                  <a:pt x="78581" y="314325"/>
                </a:lnTo>
                <a:lnTo>
                  <a:pt x="85725" y="314325"/>
                </a:lnTo>
                <a:cubicBezTo>
                  <a:pt x="101531" y="314325"/>
                  <a:pt x="114300" y="327094"/>
                  <a:pt x="114300" y="342900"/>
                </a:cubicBezTo>
                <a:lnTo>
                  <a:pt x="114300" y="400050"/>
                </a:lnTo>
                <a:cubicBezTo>
                  <a:pt x="114300" y="415856"/>
                  <a:pt x="101531" y="428625"/>
                  <a:pt x="8572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42900"/>
                </a:lnTo>
                <a:cubicBezTo>
                  <a:pt x="0" y="327094"/>
                  <a:pt x="12769" y="314325"/>
                  <a:pt x="28575" y="314325"/>
                </a:cubicBezTo>
                <a:lnTo>
                  <a:pt x="35719" y="314325"/>
                </a:lnTo>
                <a:lnTo>
                  <a:pt x="35719" y="264319"/>
                </a:lnTo>
                <a:cubicBezTo>
                  <a:pt x="35719" y="228779"/>
                  <a:pt x="64472" y="200025"/>
                  <a:pt x="100013" y="200025"/>
                </a:cubicBezTo>
                <a:lnTo>
                  <a:pt x="207169" y="200025"/>
                </a:lnTo>
                <a:lnTo>
                  <a:pt x="207169" y="142875"/>
                </a:lnTo>
                <a:lnTo>
                  <a:pt x="200025" y="142875"/>
                </a:lnTo>
                <a:cubicBezTo>
                  <a:pt x="184219" y="142875"/>
                  <a:pt x="171450" y="130106"/>
                  <a:pt x="171450" y="114300"/>
                </a:cubicBezTo>
                <a:lnTo>
                  <a:pt x="171450" y="57150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876433" y="3213100"/>
            <a:ext cx="135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Recursive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372600" y="3670300"/>
            <a:ext cx="2362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Hierarchical. Preserves document structure.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254000" y="4940300"/>
            <a:ext cx="11684000" cy="787400"/>
          </a:xfrm>
          <a:custGeom>
            <a:avLst/>
            <a:gdLst/>
            <a:ahLst/>
            <a:cxnLst/>
            <a:rect l="l" t="t" r="r" b="b"/>
            <a:pathLst>
              <a:path w="11684000" h="787400">
                <a:moveTo>
                  <a:pt x="101598" y="0"/>
                </a:moveTo>
                <a:lnTo>
                  <a:pt x="11582402" y="0"/>
                </a:lnTo>
                <a:cubicBezTo>
                  <a:pt x="11638513" y="0"/>
                  <a:pt x="11684000" y="45487"/>
                  <a:pt x="11684000" y="101598"/>
                </a:cubicBezTo>
                <a:lnTo>
                  <a:pt x="11684000" y="685802"/>
                </a:lnTo>
                <a:cubicBezTo>
                  <a:pt x="11684000" y="741913"/>
                  <a:pt x="11638513" y="787400"/>
                  <a:pt x="11582402" y="787400"/>
                </a:cubicBezTo>
                <a:lnTo>
                  <a:pt x="101598" y="787400"/>
                </a:lnTo>
                <a:cubicBezTo>
                  <a:pt x="45487" y="787400"/>
                  <a:pt x="0" y="741913"/>
                  <a:pt x="0" y="685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57A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1720056" y="51435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2301081" y="5156200"/>
            <a:ext cx="849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 Tip: Use a 20% overlap between chunks for a 35% accuracy boost.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63255" y="1003300"/>
            <a:ext cx="6921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Hybrid Search Fuses Signals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679178" y="1714500"/>
            <a:ext cx="8839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 semantic breadth with lexical precision for &gt;95% retrieval accuracy.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27113" y="2476500"/>
            <a:ext cx="4673600" cy="2184400"/>
          </a:xfrm>
          <a:custGeom>
            <a:avLst/>
            <a:gdLst/>
            <a:ahLst/>
            <a:cxnLst/>
            <a:rect l="l" t="t" r="r" b="b"/>
            <a:pathLst>
              <a:path w="4673600" h="2184400">
                <a:moveTo>
                  <a:pt x="152406" y="0"/>
                </a:moveTo>
                <a:lnTo>
                  <a:pt x="4521194" y="0"/>
                </a:lnTo>
                <a:cubicBezTo>
                  <a:pt x="4605366" y="0"/>
                  <a:pt x="4673600" y="68234"/>
                  <a:pt x="4673600" y="152406"/>
                </a:cubicBezTo>
                <a:lnTo>
                  <a:pt x="4673600" y="2031994"/>
                </a:lnTo>
                <a:cubicBezTo>
                  <a:pt x="4673600" y="2116166"/>
                  <a:pt x="4605366" y="2184400"/>
                  <a:pt x="4521194" y="2184400"/>
                </a:cubicBezTo>
                <a:lnTo>
                  <a:pt x="152406" y="2184400"/>
                </a:lnTo>
                <a:cubicBezTo>
                  <a:pt x="68234" y="2184400"/>
                  <a:pt x="0" y="2116166"/>
                  <a:pt x="0" y="2031994"/>
                </a:cubicBezTo>
                <a:lnTo>
                  <a:pt x="0" y="152406"/>
                </a:lnTo>
                <a:cubicBezTo>
                  <a:pt x="0" y="68234"/>
                  <a:pt x="68234" y="0"/>
                  <a:pt x="152406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135313" y="2781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204913" y="3390900"/>
            <a:ext cx="431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Vector Search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331913" y="3848100"/>
            <a:ext cx="406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Finds </a:t>
            </a:r>
            <a:r>
              <a:rPr lang="en-US" sz="1400" b="1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meaning</a:t>
            </a: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synonyms, and concepts. Great for breadth.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03913" y="3263900"/>
            <a:ext cx="990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491089" y="2476500"/>
            <a:ext cx="4673600" cy="2184400"/>
          </a:xfrm>
          <a:custGeom>
            <a:avLst/>
            <a:gdLst/>
            <a:ahLst/>
            <a:cxnLst/>
            <a:rect l="l" t="t" r="r" b="b"/>
            <a:pathLst>
              <a:path w="4673600" h="2184400">
                <a:moveTo>
                  <a:pt x="152406" y="0"/>
                </a:moveTo>
                <a:lnTo>
                  <a:pt x="4521194" y="0"/>
                </a:lnTo>
                <a:cubicBezTo>
                  <a:pt x="4605366" y="0"/>
                  <a:pt x="4673600" y="68234"/>
                  <a:pt x="4673600" y="152406"/>
                </a:cubicBezTo>
                <a:lnTo>
                  <a:pt x="4673600" y="2031994"/>
                </a:lnTo>
                <a:cubicBezTo>
                  <a:pt x="4673600" y="2116166"/>
                  <a:pt x="4605366" y="2184400"/>
                  <a:pt x="4521194" y="2184400"/>
                </a:cubicBezTo>
                <a:lnTo>
                  <a:pt x="152406" y="2184400"/>
                </a:lnTo>
                <a:cubicBezTo>
                  <a:pt x="68234" y="2184400"/>
                  <a:pt x="0" y="2116166"/>
                  <a:pt x="0" y="2031994"/>
                </a:cubicBezTo>
                <a:lnTo>
                  <a:pt x="0" y="152406"/>
                </a:lnTo>
                <a:cubicBezTo>
                  <a:pt x="0" y="68234"/>
                  <a:pt x="68234" y="0"/>
                  <a:pt x="152406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599289" y="2781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54585" y="45274"/>
                </a:moveTo>
                <a:cubicBezTo>
                  <a:pt x="249942" y="35094"/>
                  <a:pt x="239762" y="28575"/>
                  <a:pt x="228600" y="28575"/>
                </a:cubicBezTo>
                <a:cubicBezTo>
                  <a:pt x="217438" y="28575"/>
                  <a:pt x="207258" y="35094"/>
                  <a:pt x="202615" y="45274"/>
                </a:cubicBezTo>
                <a:lnTo>
                  <a:pt x="53132" y="371475"/>
                </a:lnTo>
                <a:lnTo>
                  <a:pt x="42863" y="371475"/>
                </a:lnTo>
                <a:cubicBezTo>
                  <a:pt x="27057" y="371475"/>
                  <a:pt x="14288" y="384244"/>
                  <a:pt x="14288" y="400050"/>
                </a:cubicBezTo>
                <a:cubicBezTo>
                  <a:pt x="14288" y="415856"/>
                  <a:pt x="27057" y="428625"/>
                  <a:pt x="42863" y="428625"/>
                </a:cubicBezTo>
                <a:lnTo>
                  <a:pt x="121444" y="428625"/>
                </a:lnTo>
                <a:cubicBezTo>
                  <a:pt x="137249" y="428625"/>
                  <a:pt x="150019" y="415856"/>
                  <a:pt x="150019" y="400050"/>
                </a:cubicBezTo>
                <a:cubicBezTo>
                  <a:pt x="150019" y="384244"/>
                  <a:pt x="137249" y="371475"/>
                  <a:pt x="121444" y="371475"/>
                </a:cubicBezTo>
                <a:lnTo>
                  <a:pt x="115997" y="371475"/>
                </a:lnTo>
                <a:lnTo>
                  <a:pt x="135642" y="328613"/>
                </a:lnTo>
                <a:lnTo>
                  <a:pt x="321647" y="328613"/>
                </a:lnTo>
                <a:lnTo>
                  <a:pt x="341293" y="371475"/>
                </a:lnTo>
                <a:lnTo>
                  <a:pt x="335846" y="371475"/>
                </a:lnTo>
                <a:cubicBezTo>
                  <a:pt x="320040" y="371475"/>
                  <a:pt x="307271" y="384244"/>
                  <a:pt x="307271" y="400050"/>
                </a:cubicBezTo>
                <a:cubicBezTo>
                  <a:pt x="307271" y="415856"/>
                  <a:pt x="320040" y="428625"/>
                  <a:pt x="335846" y="428625"/>
                </a:cubicBezTo>
                <a:lnTo>
                  <a:pt x="414427" y="428625"/>
                </a:lnTo>
                <a:cubicBezTo>
                  <a:pt x="430232" y="428625"/>
                  <a:pt x="443002" y="415856"/>
                  <a:pt x="443002" y="400050"/>
                </a:cubicBezTo>
                <a:cubicBezTo>
                  <a:pt x="443002" y="384244"/>
                  <a:pt x="430232" y="371475"/>
                  <a:pt x="414427" y="371475"/>
                </a:cubicBezTo>
                <a:lnTo>
                  <a:pt x="404158" y="371475"/>
                </a:lnTo>
                <a:lnTo>
                  <a:pt x="254675" y="45274"/>
                </a:lnTo>
                <a:close/>
                <a:moveTo>
                  <a:pt x="295394" y="271463"/>
                </a:moveTo>
                <a:lnTo>
                  <a:pt x="161806" y="271463"/>
                </a:lnTo>
                <a:lnTo>
                  <a:pt x="228600" y="125730"/>
                </a:lnTo>
                <a:lnTo>
                  <a:pt x="295394" y="271463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668889" y="3390900"/>
            <a:ext cx="431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Keyword Search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795889" y="3848100"/>
            <a:ext cx="406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Nails </a:t>
            </a:r>
            <a:r>
              <a:rPr lang="en-US" sz="1400" b="1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exact</a:t>
            </a: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matches, codes, and names. Perfect for precision.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5067300"/>
            <a:ext cx="11684000" cy="787400"/>
          </a:xfrm>
          <a:custGeom>
            <a:avLst/>
            <a:gdLst/>
            <a:ahLst/>
            <a:cxnLst/>
            <a:rect l="l" t="t" r="r" b="b"/>
            <a:pathLst>
              <a:path w="11684000" h="787400">
                <a:moveTo>
                  <a:pt x="101598" y="0"/>
                </a:moveTo>
                <a:lnTo>
                  <a:pt x="11582402" y="0"/>
                </a:lnTo>
                <a:cubicBezTo>
                  <a:pt x="11638513" y="0"/>
                  <a:pt x="11684000" y="45487"/>
                  <a:pt x="11684000" y="101598"/>
                </a:cubicBezTo>
                <a:lnTo>
                  <a:pt x="11684000" y="685802"/>
                </a:lnTo>
                <a:cubicBezTo>
                  <a:pt x="11684000" y="741913"/>
                  <a:pt x="11638513" y="787400"/>
                  <a:pt x="11582402" y="787400"/>
                </a:cubicBezTo>
                <a:lnTo>
                  <a:pt x="101598" y="787400"/>
                </a:lnTo>
                <a:cubicBezTo>
                  <a:pt x="45487" y="787400"/>
                  <a:pt x="0" y="741913"/>
                  <a:pt x="0" y="685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1878806" y="52705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2555081" y="5283200"/>
            <a:ext cx="798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Fused via Reciprocal Rank Fusion (RRF) or Two-Stage Re-ranking.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0668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Pick Frameworks by Scope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981200"/>
            <a:ext cx="5638800" cy="3200400"/>
          </a:xfrm>
          <a:custGeom>
            <a:avLst/>
            <a:gdLst/>
            <a:ahLst/>
            <a:cxnLst/>
            <a:rect l="l" t="t" r="r" b="b"/>
            <a:pathLst>
              <a:path w="5638800" h="3200400">
                <a:moveTo>
                  <a:pt x="152403" y="0"/>
                </a:moveTo>
                <a:lnTo>
                  <a:pt x="5486397" y="0"/>
                </a:lnTo>
                <a:cubicBezTo>
                  <a:pt x="5570567" y="0"/>
                  <a:pt x="5638800" y="68233"/>
                  <a:pt x="5638800" y="152403"/>
                </a:cubicBezTo>
                <a:lnTo>
                  <a:pt x="5638800" y="3047997"/>
                </a:lnTo>
                <a:cubicBezTo>
                  <a:pt x="5638800" y="3132167"/>
                  <a:pt x="5570567" y="3200400"/>
                  <a:pt x="5486397" y="3200400"/>
                </a:cubicBezTo>
                <a:lnTo>
                  <a:pt x="152403" y="3200400"/>
                </a:lnTo>
                <a:cubicBezTo>
                  <a:pt x="68233" y="3200400"/>
                  <a:pt x="0" y="3132167"/>
                  <a:pt x="0" y="30479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7686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09550" y="66675"/>
                </a:moveTo>
                <a:lnTo>
                  <a:pt x="209550" y="114300"/>
                </a:lnTo>
                <a:lnTo>
                  <a:pt x="400050" y="114300"/>
                </a:lnTo>
                <a:lnTo>
                  <a:pt x="400050" y="66675"/>
                </a:lnTo>
                <a:cubicBezTo>
                  <a:pt x="400050" y="61436"/>
                  <a:pt x="395764" y="57150"/>
                  <a:pt x="390525" y="57150"/>
                </a:cubicBezTo>
                <a:lnTo>
                  <a:pt x="219075" y="57150"/>
                </a:lnTo>
                <a:cubicBezTo>
                  <a:pt x="213836" y="57150"/>
                  <a:pt x="209550" y="61436"/>
                  <a:pt x="209550" y="66675"/>
                </a:cubicBezTo>
                <a:close/>
                <a:moveTo>
                  <a:pt x="152400" y="114300"/>
                </a:moveTo>
                <a:lnTo>
                  <a:pt x="152400" y="66675"/>
                </a:lnTo>
                <a:cubicBezTo>
                  <a:pt x="152400" y="29885"/>
                  <a:pt x="182285" y="0"/>
                  <a:pt x="219075" y="0"/>
                </a:cubicBezTo>
                <a:lnTo>
                  <a:pt x="390525" y="0"/>
                </a:lnTo>
                <a:cubicBezTo>
                  <a:pt x="427315" y="0"/>
                  <a:pt x="457200" y="29885"/>
                  <a:pt x="457200" y="66675"/>
                </a:cubicBezTo>
                <a:lnTo>
                  <a:pt x="457200" y="114300"/>
                </a:lnTo>
                <a:lnTo>
                  <a:pt x="490657" y="114300"/>
                </a:lnTo>
                <a:cubicBezTo>
                  <a:pt x="505778" y="114300"/>
                  <a:pt x="520303" y="120372"/>
                  <a:pt x="531019" y="131088"/>
                </a:cubicBezTo>
                <a:lnTo>
                  <a:pt x="592812" y="192881"/>
                </a:lnTo>
                <a:cubicBezTo>
                  <a:pt x="603528" y="203597"/>
                  <a:pt x="609600" y="218123"/>
                  <a:pt x="609600" y="233243"/>
                </a:cubicBezTo>
                <a:lnTo>
                  <a:pt x="609600" y="323850"/>
                </a:lnTo>
                <a:lnTo>
                  <a:pt x="447675" y="323850"/>
                </a:lnTo>
                <a:lnTo>
                  <a:pt x="447675" y="304800"/>
                </a:lnTo>
                <a:cubicBezTo>
                  <a:pt x="447675" y="288965"/>
                  <a:pt x="434935" y="276225"/>
                  <a:pt x="419100" y="276225"/>
                </a:cubicBezTo>
                <a:cubicBezTo>
                  <a:pt x="403265" y="276225"/>
                  <a:pt x="390525" y="288965"/>
                  <a:pt x="390525" y="304800"/>
                </a:cubicBezTo>
                <a:lnTo>
                  <a:pt x="390525" y="323850"/>
                </a:lnTo>
                <a:lnTo>
                  <a:pt x="219075" y="323850"/>
                </a:lnTo>
                <a:lnTo>
                  <a:pt x="219075" y="304800"/>
                </a:lnTo>
                <a:cubicBezTo>
                  <a:pt x="219075" y="288965"/>
                  <a:pt x="206335" y="276225"/>
                  <a:pt x="190500" y="276225"/>
                </a:cubicBezTo>
                <a:cubicBezTo>
                  <a:pt x="174665" y="276225"/>
                  <a:pt x="161925" y="288965"/>
                  <a:pt x="161925" y="304800"/>
                </a:cubicBezTo>
                <a:lnTo>
                  <a:pt x="161925" y="323850"/>
                </a:lnTo>
                <a:lnTo>
                  <a:pt x="0" y="323850"/>
                </a:lnTo>
                <a:lnTo>
                  <a:pt x="0" y="233243"/>
                </a:lnTo>
                <a:cubicBezTo>
                  <a:pt x="0" y="218123"/>
                  <a:pt x="6072" y="203597"/>
                  <a:pt x="16788" y="192881"/>
                </a:cubicBezTo>
                <a:lnTo>
                  <a:pt x="78581" y="131088"/>
                </a:lnTo>
                <a:cubicBezTo>
                  <a:pt x="89297" y="120372"/>
                  <a:pt x="103823" y="114300"/>
                  <a:pt x="118943" y="114300"/>
                </a:cubicBezTo>
                <a:lnTo>
                  <a:pt x="152400" y="114300"/>
                </a:lnTo>
                <a:close/>
                <a:moveTo>
                  <a:pt x="0" y="495300"/>
                </a:moveTo>
                <a:lnTo>
                  <a:pt x="0" y="381000"/>
                </a:lnTo>
                <a:lnTo>
                  <a:pt x="161925" y="381000"/>
                </a:lnTo>
                <a:lnTo>
                  <a:pt x="161925" y="400050"/>
                </a:lnTo>
                <a:cubicBezTo>
                  <a:pt x="161925" y="415885"/>
                  <a:pt x="174665" y="428625"/>
                  <a:pt x="190500" y="428625"/>
                </a:cubicBezTo>
                <a:cubicBezTo>
                  <a:pt x="206335" y="428625"/>
                  <a:pt x="219075" y="415885"/>
                  <a:pt x="219075" y="400050"/>
                </a:cubicBezTo>
                <a:lnTo>
                  <a:pt x="219075" y="381000"/>
                </a:lnTo>
                <a:lnTo>
                  <a:pt x="390525" y="381000"/>
                </a:lnTo>
                <a:lnTo>
                  <a:pt x="390525" y="400050"/>
                </a:lnTo>
                <a:cubicBezTo>
                  <a:pt x="390525" y="415885"/>
                  <a:pt x="403265" y="428625"/>
                  <a:pt x="419100" y="428625"/>
                </a:cubicBezTo>
                <a:cubicBezTo>
                  <a:pt x="434935" y="428625"/>
                  <a:pt x="447675" y="415885"/>
                  <a:pt x="447675" y="400050"/>
                </a:cubicBezTo>
                <a:lnTo>
                  <a:pt x="447675" y="381000"/>
                </a:lnTo>
                <a:lnTo>
                  <a:pt x="609600" y="381000"/>
                </a:lnTo>
                <a:lnTo>
                  <a:pt x="609600" y="495300"/>
                </a:lnTo>
                <a:cubicBezTo>
                  <a:pt x="609600" y="537329"/>
                  <a:pt x="575429" y="571500"/>
                  <a:pt x="533400" y="571500"/>
                </a:cubicBezTo>
                <a:lnTo>
                  <a:pt x="76200" y="571500"/>
                </a:lnTo>
                <a:cubicBezTo>
                  <a:pt x="34171" y="571500"/>
                  <a:pt x="0" y="537329"/>
                  <a:pt x="0" y="49530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06400" y="3098800"/>
            <a:ext cx="533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LangChain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44500" y="3606800"/>
            <a:ext cx="5257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4B1C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Swiss Army Knife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4114800"/>
            <a:ext cx="5029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Perfect for complex applications. Offers incredible flexibility with chains, agents, and memory, but can feel heavy for simple Q&amp;A tasks.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99200" y="1981200"/>
            <a:ext cx="5638800" cy="3200400"/>
          </a:xfrm>
          <a:custGeom>
            <a:avLst/>
            <a:gdLst/>
            <a:ahLst/>
            <a:cxnLst/>
            <a:rect l="l" t="t" r="r" b="b"/>
            <a:pathLst>
              <a:path w="5638800" h="3200400">
                <a:moveTo>
                  <a:pt x="152403" y="0"/>
                </a:moveTo>
                <a:lnTo>
                  <a:pt x="5486397" y="0"/>
                </a:lnTo>
                <a:cubicBezTo>
                  <a:pt x="5570567" y="0"/>
                  <a:pt x="5638800" y="68233"/>
                  <a:pt x="5638800" y="152403"/>
                </a:cubicBezTo>
                <a:lnTo>
                  <a:pt x="5638800" y="3047997"/>
                </a:lnTo>
                <a:cubicBezTo>
                  <a:pt x="5638800" y="3132167"/>
                  <a:pt x="5570567" y="3200400"/>
                  <a:pt x="5486397" y="3200400"/>
                </a:cubicBezTo>
                <a:lnTo>
                  <a:pt x="152403" y="3200400"/>
                </a:lnTo>
                <a:cubicBezTo>
                  <a:pt x="68233" y="3200400"/>
                  <a:pt x="0" y="3132167"/>
                  <a:pt x="0" y="30479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8775700" y="22860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42900" y="-19050"/>
                </a:moveTo>
                <a:cubicBezTo>
                  <a:pt x="363974" y="-19050"/>
                  <a:pt x="381000" y="-2024"/>
                  <a:pt x="381000" y="19050"/>
                </a:cubicBezTo>
                <a:lnTo>
                  <a:pt x="381000" y="40838"/>
                </a:lnTo>
                <a:cubicBezTo>
                  <a:pt x="497800" y="57507"/>
                  <a:pt x="590193" y="149900"/>
                  <a:pt x="606862" y="266700"/>
                </a:cubicBezTo>
                <a:lnTo>
                  <a:pt x="628650" y="266700"/>
                </a:lnTo>
                <a:cubicBezTo>
                  <a:pt x="649724" y="266700"/>
                  <a:pt x="666750" y="283726"/>
                  <a:pt x="666750" y="304800"/>
                </a:cubicBezTo>
                <a:cubicBezTo>
                  <a:pt x="666750" y="325874"/>
                  <a:pt x="649724" y="342900"/>
                  <a:pt x="628650" y="342900"/>
                </a:cubicBezTo>
                <a:lnTo>
                  <a:pt x="606862" y="342900"/>
                </a:lnTo>
                <a:cubicBezTo>
                  <a:pt x="590193" y="459700"/>
                  <a:pt x="497800" y="552093"/>
                  <a:pt x="381000" y="568762"/>
                </a:cubicBezTo>
                <a:lnTo>
                  <a:pt x="381000" y="590550"/>
                </a:lnTo>
                <a:cubicBezTo>
                  <a:pt x="381000" y="611624"/>
                  <a:pt x="363974" y="628650"/>
                  <a:pt x="342900" y="628650"/>
                </a:cubicBezTo>
                <a:cubicBezTo>
                  <a:pt x="321826" y="628650"/>
                  <a:pt x="304800" y="611624"/>
                  <a:pt x="304800" y="590550"/>
                </a:cubicBezTo>
                <a:lnTo>
                  <a:pt x="304800" y="568762"/>
                </a:lnTo>
                <a:cubicBezTo>
                  <a:pt x="188000" y="552093"/>
                  <a:pt x="95607" y="459700"/>
                  <a:pt x="78938" y="342900"/>
                </a:cubicBezTo>
                <a:lnTo>
                  <a:pt x="57150" y="342900"/>
                </a:lnTo>
                <a:cubicBezTo>
                  <a:pt x="36076" y="342900"/>
                  <a:pt x="19050" y="325874"/>
                  <a:pt x="19050" y="304800"/>
                </a:cubicBezTo>
                <a:cubicBezTo>
                  <a:pt x="19050" y="283726"/>
                  <a:pt x="36076" y="266700"/>
                  <a:pt x="57150" y="266700"/>
                </a:cubicBezTo>
                <a:lnTo>
                  <a:pt x="78938" y="266700"/>
                </a:lnTo>
                <a:cubicBezTo>
                  <a:pt x="95607" y="149900"/>
                  <a:pt x="188000" y="57507"/>
                  <a:pt x="304800" y="40838"/>
                </a:cubicBezTo>
                <a:lnTo>
                  <a:pt x="304800" y="19050"/>
                </a:lnTo>
                <a:cubicBezTo>
                  <a:pt x="304800" y="-2024"/>
                  <a:pt x="321826" y="-19050"/>
                  <a:pt x="342900" y="-19050"/>
                </a:cubicBezTo>
                <a:close/>
                <a:moveTo>
                  <a:pt x="156210" y="342900"/>
                </a:moveTo>
                <a:cubicBezTo>
                  <a:pt x="171331" y="417552"/>
                  <a:pt x="230148" y="476369"/>
                  <a:pt x="304800" y="491490"/>
                </a:cubicBezTo>
                <a:lnTo>
                  <a:pt x="304800" y="476250"/>
                </a:lnTo>
                <a:cubicBezTo>
                  <a:pt x="304800" y="455176"/>
                  <a:pt x="321826" y="438150"/>
                  <a:pt x="342900" y="438150"/>
                </a:cubicBezTo>
                <a:cubicBezTo>
                  <a:pt x="363974" y="438150"/>
                  <a:pt x="381000" y="455176"/>
                  <a:pt x="381000" y="476250"/>
                </a:cubicBezTo>
                <a:lnTo>
                  <a:pt x="381000" y="491490"/>
                </a:lnTo>
                <a:cubicBezTo>
                  <a:pt x="455652" y="476369"/>
                  <a:pt x="514469" y="417552"/>
                  <a:pt x="529590" y="342900"/>
                </a:cubicBezTo>
                <a:lnTo>
                  <a:pt x="514350" y="342900"/>
                </a:lnTo>
                <a:cubicBezTo>
                  <a:pt x="493276" y="342900"/>
                  <a:pt x="476250" y="325874"/>
                  <a:pt x="476250" y="304800"/>
                </a:cubicBezTo>
                <a:cubicBezTo>
                  <a:pt x="476250" y="283726"/>
                  <a:pt x="493276" y="266700"/>
                  <a:pt x="514350" y="266700"/>
                </a:cubicBezTo>
                <a:lnTo>
                  <a:pt x="529590" y="266700"/>
                </a:lnTo>
                <a:cubicBezTo>
                  <a:pt x="514469" y="192048"/>
                  <a:pt x="455652" y="133231"/>
                  <a:pt x="381000" y="118110"/>
                </a:cubicBezTo>
                <a:lnTo>
                  <a:pt x="381000" y="133350"/>
                </a:lnTo>
                <a:cubicBezTo>
                  <a:pt x="381000" y="154424"/>
                  <a:pt x="363974" y="171450"/>
                  <a:pt x="342900" y="171450"/>
                </a:cubicBezTo>
                <a:cubicBezTo>
                  <a:pt x="321826" y="171450"/>
                  <a:pt x="304800" y="154424"/>
                  <a:pt x="304800" y="133350"/>
                </a:cubicBezTo>
                <a:lnTo>
                  <a:pt x="304800" y="118110"/>
                </a:lnTo>
                <a:cubicBezTo>
                  <a:pt x="230148" y="133231"/>
                  <a:pt x="171331" y="192048"/>
                  <a:pt x="156210" y="266700"/>
                </a:cubicBezTo>
                <a:lnTo>
                  <a:pt x="171450" y="266700"/>
                </a:lnTo>
                <a:cubicBezTo>
                  <a:pt x="192524" y="266700"/>
                  <a:pt x="209550" y="283726"/>
                  <a:pt x="209550" y="304800"/>
                </a:cubicBezTo>
                <a:cubicBezTo>
                  <a:pt x="209550" y="325874"/>
                  <a:pt x="192524" y="342900"/>
                  <a:pt x="171450" y="342900"/>
                </a:cubicBezTo>
                <a:lnTo>
                  <a:pt x="156210" y="342900"/>
                </a:lnTo>
                <a:close/>
                <a:moveTo>
                  <a:pt x="342900" y="247650"/>
                </a:moveTo>
                <a:cubicBezTo>
                  <a:pt x="374442" y="247650"/>
                  <a:pt x="400050" y="273258"/>
                  <a:pt x="400050" y="304800"/>
                </a:cubicBezTo>
                <a:cubicBezTo>
                  <a:pt x="400050" y="336342"/>
                  <a:pt x="374442" y="361950"/>
                  <a:pt x="342900" y="361950"/>
                </a:cubicBezTo>
                <a:cubicBezTo>
                  <a:pt x="311358" y="361950"/>
                  <a:pt x="285750" y="336342"/>
                  <a:pt x="285750" y="304800"/>
                </a:cubicBezTo>
                <a:cubicBezTo>
                  <a:pt x="285750" y="273258"/>
                  <a:pt x="311358" y="247650"/>
                  <a:pt x="342900" y="24765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51600" y="3098800"/>
            <a:ext cx="533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LlamaIndex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489700" y="3606800"/>
            <a:ext cx="5257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A76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Specialist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04000" y="4114800"/>
            <a:ext cx="5029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Laser-focused on RAG. Provides simpler defaults and a streamlined experience, making it ideal for pure Q&amp;A use cases where speed and simplicity are key.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52400" y="5486400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They often work together! Use LangChain for orchestration and LlamaIndex for data loading and indexing.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1176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Choose Vector DB by Stage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0320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6275" y="2349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238125"/>
                </a:moveTo>
                <a:lnTo>
                  <a:pt x="18231" y="238125"/>
                </a:lnTo>
                <a:cubicBezTo>
                  <a:pt x="-298" y="238125"/>
                  <a:pt x="-11683" y="217959"/>
                  <a:pt x="-2158" y="202034"/>
                </a:cubicBezTo>
                <a:lnTo>
                  <a:pt x="37207" y="136401"/>
                </a:lnTo>
                <a:cubicBezTo>
                  <a:pt x="43681" y="125611"/>
                  <a:pt x="55290" y="119063"/>
                  <a:pt x="67866" y="119063"/>
                </a:cubicBezTo>
                <a:lnTo>
                  <a:pt x="138559" y="119063"/>
                </a:lnTo>
                <a:cubicBezTo>
                  <a:pt x="195188" y="23143"/>
                  <a:pt x="279648" y="18306"/>
                  <a:pt x="336128" y="26566"/>
                </a:cubicBezTo>
                <a:cubicBezTo>
                  <a:pt x="345653" y="27980"/>
                  <a:pt x="353095" y="35421"/>
                  <a:pt x="354434" y="44872"/>
                </a:cubicBezTo>
                <a:cubicBezTo>
                  <a:pt x="362694" y="101352"/>
                  <a:pt x="357857" y="185812"/>
                  <a:pt x="261938" y="242441"/>
                </a:cubicBezTo>
                <a:lnTo>
                  <a:pt x="261938" y="313134"/>
                </a:lnTo>
                <a:cubicBezTo>
                  <a:pt x="261938" y="325710"/>
                  <a:pt x="255389" y="337319"/>
                  <a:pt x="244599" y="343793"/>
                </a:cubicBezTo>
                <a:lnTo>
                  <a:pt x="178966" y="383158"/>
                </a:lnTo>
                <a:cubicBezTo>
                  <a:pt x="163116" y="392683"/>
                  <a:pt x="142875" y="381223"/>
                  <a:pt x="142875" y="362769"/>
                </a:cubicBezTo>
                <a:lnTo>
                  <a:pt x="142875" y="285750"/>
                </a:lnTo>
                <a:cubicBezTo>
                  <a:pt x="142875" y="259482"/>
                  <a:pt x="121518" y="238125"/>
                  <a:pt x="95250" y="238125"/>
                </a:cubicBezTo>
                <a:lnTo>
                  <a:pt x="95176" y="238125"/>
                </a:lnTo>
                <a:close/>
                <a:moveTo>
                  <a:pt x="297656" y="119063"/>
                </a:moveTo>
                <a:cubicBezTo>
                  <a:pt x="297656" y="99349"/>
                  <a:pt x="281651" y="83344"/>
                  <a:pt x="261938" y="83344"/>
                </a:cubicBezTo>
                <a:cubicBezTo>
                  <a:pt x="242224" y="83344"/>
                  <a:pt x="226219" y="99349"/>
                  <a:pt x="226219" y="119063"/>
                </a:cubicBezTo>
                <a:cubicBezTo>
                  <a:pt x="226219" y="138776"/>
                  <a:pt x="242224" y="154781"/>
                  <a:pt x="261938" y="154781"/>
                </a:cubicBezTo>
                <a:cubicBezTo>
                  <a:pt x="281651" y="154781"/>
                  <a:pt x="297656" y="138776"/>
                  <a:pt x="297656" y="119063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473200" y="2235200"/>
            <a:ext cx="1051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Start Free: ChromaDB / FAISS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73200" y="2590800"/>
            <a:ext cx="1043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Perfect for prototyping. Local, open-source, and requires zero setup cost.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251200"/>
            <a:ext cx="11684000" cy="1270000"/>
          </a:xfrm>
          <a:custGeom>
            <a:avLst/>
            <a:gdLst/>
            <a:ahLst/>
            <a:cxnLst/>
            <a:rect l="l" t="t" r="r" b="b"/>
            <a:pathLst>
              <a:path w="11684000" h="1270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168400"/>
                </a:lnTo>
                <a:cubicBezTo>
                  <a:pt x="11684000" y="1224475"/>
                  <a:pt x="11638475" y="1270000"/>
                  <a:pt x="11582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76275" y="3695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473200" y="3454400"/>
            <a:ext cx="1051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 Smart: Qdrant / Weaviate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473200" y="3810000"/>
            <a:ext cx="1026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Cost-effective managed services. Qdrant (~$9/mo) and Weaviate (~$25/mo) offer great performance for growing applications.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7244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7A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23900" y="5041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47625" y="0"/>
                </a:moveTo>
                <a:cubicBezTo>
                  <a:pt x="21357" y="0"/>
                  <a:pt x="0" y="21357"/>
                  <a:pt x="0" y="47625"/>
                </a:cubicBezTo>
                <a:lnTo>
                  <a:pt x="0" y="333375"/>
                </a:lnTo>
                <a:cubicBezTo>
                  <a:pt x="0" y="359643"/>
                  <a:pt x="21357" y="381000"/>
                  <a:pt x="47625" y="381000"/>
                </a:cubicBezTo>
                <a:lnTo>
                  <a:pt x="238125" y="381000"/>
                </a:lnTo>
                <a:cubicBezTo>
                  <a:pt x="264393" y="381000"/>
                  <a:pt x="285750" y="359643"/>
                  <a:pt x="285750" y="333375"/>
                </a:cubicBezTo>
                <a:lnTo>
                  <a:pt x="285750" y="47625"/>
                </a:lnTo>
                <a:cubicBezTo>
                  <a:pt x="285750" y="21357"/>
                  <a:pt x="264393" y="0"/>
                  <a:pt x="238125" y="0"/>
                </a:cubicBezTo>
                <a:lnTo>
                  <a:pt x="47625" y="0"/>
                </a:lnTo>
                <a:close/>
                <a:moveTo>
                  <a:pt x="130969" y="261938"/>
                </a:moveTo>
                <a:lnTo>
                  <a:pt x="154781" y="261938"/>
                </a:lnTo>
                <a:cubicBezTo>
                  <a:pt x="167953" y="261938"/>
                  <a:pt x="178594" y="272579"/>
                  <a:pt x="178594" y="285750"/>
                </a:cubicBezTo>
                <a:lnTo>
                  <a:pt x="178594" y="345281"/>
                </a:lnTo>
                <a:lnTo>
                  <a:pt x="107156" y="345281"/>
                </a:lnTo>
                <a:lnTo>
                  <a:pt x="107156" y="285750"/>
                </a:lnTo>
                <a:cubicBezTo>
                  <a:pt x="107156" y="272579"/>
                  <a:pt x="117797" y="261938"/>
                  <a:pt x="130969" y="261938"/>
                </a:cubicBezTo>
                <a:close/>
                <a:moveTo>
                  <a:pt x="71438" y="83344"/>
                </a:moveTo>
                <a:cubicBezTo>
                  <a:pt x="71438" y="76795"/>
                  <a:pt x="76795" y="71438"/>
                  <a:pt x="83344" y="71438"/>
                </a:cubicBezTo>
                <a:lnTo>
                  <a:pt x="107156" y="71438"/>
                </a:lnTo>
                <a:cubicBezTo>
                  <a:pt x="113705" y="71438"/>
                  <a:pt x="119063" y="76795"/>
                  <a:pt x="119063" y="83344"/>
                </a:cubicBezTo>
                <a:lnTo>
                  <a:pt x="119063" y="107156"/>
                </a:lnTo>
                <a:cubicBezTo>
                  <a:pt x="119063" y="113705"/>
                  <a:pt x="113705" y="119063"/>
                  <a:pt x="107156" y="119063"/>
                </a:cubicBezTo>
                <a:lnTo>
                  <a:pt x="83344" y="119063"/>
                </a:lnTo>
                <a:cubicBezTo>
                  <a:pt x="76795" y="119063"/>
                  <a:pt x="71438" y="113705"/>
                  <a:pt x="71438" y="107156"/>
                </a:cubicBezTo>
                <a:lnTo>
                  <a:pt x="71438" y="83344"/>
                </a:lnTo>
                <a:close/>
                <a:moveTo>
                  <a:pt x="178594" y="71438"/>
                </a:moveTo>
                <a:lnTo>
                  <a:pt x="202406" y="71438"/>
                </a:lnTo>
                <a:cubicBezTo>
                  <a:pt x="208955" y="71438"/>
                  <a:pt x="214313" y="76795"/>
                  <a:pt x="214313" y="83344"/>
                </a:cubicBezTo>
                <a:lnTo>
                  <a:pt x="214313" y="107156"/>
                </a:lnTo>
                <a:cubicBezTo>
                  <a:pt x="214313" y="113705"/>
                  <a:pt x="208955" y="119063"/>
                  <a:pt x="202406" y="119063"/>
                </a:cubicBezTo>
                <a:lnTo>
                  <a:pt x="178594" y="119063"/>
                </a:lnTo>
                <a:cubicBezTo>
                  <a:pt x="172045" y="119063"/>
                  <a:pt x="166688" y="113705"/>
                  <a:pt x="166688" y="107156"/>
                </a:cubicBezTo>
                <a:lnTo>
                  <a:pt x="166688" y="83344"/>
                </a:lnTo>
                <a:cubicBezTo>
                  <a:pt x="166688" y="76795"/>
                  <a:pt x="172045" y="71438"/>
                  <a:pt x="178594" y="71438"/>
                </a:cubicBezTo>
                <a:close/>
                <a:moveTo>
                  <a:pt x="71438" y="178594"/>
                </a:moveTo>
                <a:cubicBezTo>
                  <a:pt x="71438" y="172045"/>
                  <a:pt x="76795" y="166688"/>
                  <a:pt x="83344" y="166688"/>
                </a:cubicBezTo>
                <a:lnTo>
                  <a:pt x="107156" y="166688"/>
                </a:lnTo>
                <a:cubicBezTo>
                  <a:pt x="113705" y="166688"/>
                  <a:pt x="119063" y="172045"/>
                  <a:pt x="119063" y="178594"/>
                </a:cubicBezTo>
                <a:lnTo>
                  <a:pt x="119063" y="202406"/>
                </a:lnTo>
                <a:cubicBezTo>
                  <a:pt x="119063" y="208955"/>
                  <a:pt x="113705" y="214313"/>
                  <a:pt x="107156" y="214313"/>
                </a:cubicBezTo>
                <a:lnTo>
                  <a:pt x="83344" y="214313"/>
                </a:lnTo>
                <a:cubicBezTo>
                  <a:pt x="76795" y="214313"/>
                  <a:pt x="71438" y="208955"/>
                  <a:pt x="71438" y="202406"/>
                </a:cubicBezTo>
                <a:lnTo>
                  <a:pt x="71438" y="178594"/>
                </a:lnTo>
                <a:close/>
                <a:moveTo>
                  <a:pt x="178594" y="166688"/>
                </a:moveTo>
                <a:lnTo>
                  <a:pt x="202406" y="166688"/>
                </a:lnTo>
                <a:cubicBezTo>
                  <a:pt x="208955" y="166688"/>
                  <a:pt x="214313" y="172045"/>
                  <a:pt x="214313" y="178594"/>
                </a:cubicBezTo>
                <a:lnTo>
                  <a:pt x="214313" y="202406"/>
                </a:lnTo>
                <a:cubicBezTo>
                  <a:pt x="214313" y="208955"/>
                  <a:pt x="208955" y="214313"/>
                  <a:pt x="202406" y="214313"/>
                </a:cubicBezTo>
                <a:lnTo>
                  <a:pt x="178594" y="214313"/>
                </a:lnTo>
                <a:cubicBezTo>
                  <a:pt x="172045" y="214313"/>
                  <a:pt x="166688" y="208955"/>
                  <a:pt x="166688" y="202406"/>
                </a:cubicBezTo>
                <a:lnTo>
                  <a:pt x="166688" y="178594"/>
                </a:lnTo>
                <a:cubicBezTo>
                  <a:pt x="166688" y="172045"/>
                  <a:pt x="172045" y="166688"/>
                  <a:pt x="178594" y="166688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473200" y="4927600"/>
            <a:ext cx="1051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Enterprise: Pinecone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73200" y="5283200"/>
            <a:ext cx="1043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Fully managed, high-throughput service. The reliable pro choice at ~$70/month for mission-critical scale.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2362</Words>
  <Application>Microsoft Macintosh PowerPoint</Application>
  <PresentationFormat>Widescreen</PresentationFormat>
  <Paragraphs>368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MiSans</vt:lpstr>
      <vt:lpstr>Menlo</vt:lpstr>
      <vt:lpstr>Source Sans Pro</vt:lpstr>
      <vt:lpstr>SF Pro Display</vt:lpstr>
      <vt:lpstr>Noto Sans SC</vt:lpstr>
      <vt:lpstr>Courier New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0 to 5K: The RAG Blueprint</dc:title>
  <dc:subject>From 0 to 5K: The RAG Blueprint</dc:subject>
  <dc:creator>Kimi</dc:creator>
  <cp:lastModifiedBy>Thomas Niccum</cp:lastModifiedBy>
  <cp:revision>6</cp:revision>
  <dcterms:created xsi:type="dcterms:W3CDTF">2025-11-09T20:25:50Z</dcterms:created>
  <dcterms:modified xsi:type="dcterms:W3CDTF">2025-11-14T13:37:43Z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{"Label":"From 0 to 5K: The RAG Blueprint","ContentProducer":"001191110108MACG2KBH8F10000","ProduceID":"d48f9tmqvl7fh1midktg","ReservedCode1":"","ContentPropagator":"001191110108MACG2KBH8F20000","PropagateID":"d48f9tmqvl7fh1midktg","ReservedCode2":""}</vt:lpwstr>
  </property>
</Properties>
</file>